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319" r:id="rId4"/>
    <p:sldId id="329" r:id="rId5"/>
    <p:sldId id="330" r:id="rId6"/>
    <p:sldId id="328" r:id="rId7"/>
    <p:sldId id="327" r:id="rId8"/>
    <p:sldId id="347" r:id="rId9"/>
    <p:sldId id="320" r:id="rId10"/>
    <p:sldId id="340" r:id="rId11"/>
    <p:sldId id="352" r:id="rId12"/>
    <p:sldId id="346" r:id="rId13"/>
    <p:sldId id="344" r:id="rId14"/>
    <p:sldId id="351" r:id="rId15"/>
    <p:sldId id="354" r:id="rId16"/>
    <p:sldId id="355" r:id="rId17"/>
    <p:sldId id="353" r:id="rId18"/>
    <p:sldId id="345" r:id="rId19"/>
    <p:sldId id="356" r:id="rId20"/>
    <p:sldId id="357" r:id="rId21"/>
    <p:sldId id="358" r:id="rId22"/>
    <p:sldId id="323" r:id="rId23"/>
    <p:sldId id="318" r:id="rId24"/>
    <p:sldId id="342" r:id="rId25"/>
    <p:sldId id="341" r:id="rId26"/>
    <p:sldId id="349" r:id="rId27"/>
    <p:sldId id="348" r:id="rId28"/>
    <p:sldId id="336" r:id="rId29"/>
    <p:sldId id="337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3907" autoAdjust="0"/>
  </p:normalViewPr>
  <p:slideViewPr>
    <p:cSldViewPr snapToGrid="0">
      <p:cViewPr varScale="1">
        <p:scale>
          <a:sx n="90" d="100"/>
          <a:sy n="90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08D1666-8CA5-49D1-A8F6-7CDDBF498F8E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191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26894" y="148856"/>
            <a:ext cx="8902800" cy="190412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AU" sz="4400" b="1" i="0" dirty="0">
                <a:solidFill>
                  <a:schemeClr val="bg1"/>
                </a:solidFill>
                <a:effectLst/>
                <a:latin typeface="-apple-system"/>
              </a:rPr>
              <a:t>Optimally managing threats to biodiversity across large scales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91440" y="2179609"/>
            <a:ext cx="8881560" cy="13622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Jeffrey O. Hanson,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Dobrochna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 M.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Delsen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, Allison Binley, James Allan, Martin Jung, Piero Visconti, Virgilio </a:t>
            </a:r>
            <a:r>
              <a:rPr lang="en-AU" sz="2400" b="0" i="0" dirty="0" err="1">
                <a:solidFill>
                  <a:schemeClr val="bg1"/>
                </a:solidFill>
                <a:effectLst/>
                <a:latin typeface="-apple-system"/>
              </a:rPr>
              <a:t>Hermoso</a:t>
            </a:r>
            <a:r>
              <a:rPr lang="en-AU" sz="2400" b="0" i="0" dirty="0">
                <a:solidFill>
                  <a:schemeClr val="bg1"/>
                </a:solidFill>
                <a:effectLst/>
                <a:latin typeface="-apple-system"/>
              </a:rPr>
              <a:t>, Richard Schuster, Melissa Chapman, Joseph R. Bennett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3881151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3863151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3916791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3875031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04210167-5FCA-5306-61B8-B24AC790CBD0}"/>
              </a:ext>
            </a:extLst>
          </p:cNvPr>
          <p:cNvSpPr/>
          <p:nvPr/>
        </p:nvSpPr>
        <p:spPr>
          <a:xfrm>
            <a:off x="-50042" y="4421061"/>
            <a:ext cx="9266830" cy="792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1C00AB06-E277-77BF-C175-C837828A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126894" y="4519555"/>
            <a:ext cx="4231758" cy="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DECA7E20-3278-14D8-4D54-9802237D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45" y="4465109"/>
            <a:ext cx="1612000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CC: Nature Conservancy of Canada">
            <a:extLst>
              <a:ext uri="{FF2B5EF4-FFF2-40B4-BE49-F238E27FC236}">
                <a16:creationId xmlns:a16="http://schemas.microsoft.com/office/drawing/2014/main" id="{444D66AB-BA16-C8CE-BA1B-C1EA3856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7" y="446510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70"/>
            <a:ext cx="5638800" cy="794259"/>
          </a:xfrm>
        </p:spPr>
        <p:txBody>
          <a:bodyPr/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Mapping consequences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D4B5CF-E63E-E7A1-85A3-B0818BF3A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162728"/>
            <a:ext cx="3330780" cy="109439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DFDCE2D-C6E5-C0FE-82A3-E360A455CCBD}"/>
              </a:ext>
            </a:extLst>
          </p:cNvPr>
          <p:cNvSpPr txBox="1"/>
          <p:nvPr/>
        </p:nvSpPr>
        <p:spPr>
          <a:xfrm>
            <a:off x="6043790" y="162728"/>
            <a:ext cx="2505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Protect existing habitat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D6A4270-8E63-0572-C4C8-8C5697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301" y="1426374"/>
            <a:ext cx="3330783" cy="10943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6B6A36E-9473-6F6F-F9F4-124842AEF0B6}"/>
              </a:ext>
            </a:extLst>
          </p:cNvPr>
          <p:cNvSpPr txBox="1"/>
          <p:nvPr/>
        </p:nvSpPr>
        <p:spPr>
          <a:xfrm>
            <a:off x="5951312" y="1426374"/>
            <a:ext cx="2777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urban areas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987F67A-F6D3-8614-23BC-C27F5AEAA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2686075"/>
            <a:ext cx="3335527" cy="10959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60BC55-EF2B-6FB2-751D-135B7AFFAA0C}"/>
              </a:ext>
            </a:extLst>
          </p:cNvPr>
          <p:cNvSpPr txBox="1"/>
          <p:nvPr/>
        </p:nvSpPr>
        <p:spPr>
          <a:xfrm>
            <a:off x="6046731" y="2686075"/>
            <a:ext cx="25072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 croplands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4BF1581-9B7A-8BB1-1860-04E5E0AE8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216" y="3955226"/>
            <a:ext cx="3330783" cy="109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076B3FB-137C-7208-134C-B1582F0ED1B4}"/>
              </a:ext>
            </a:extLst>
          </p:cNvPr>
          <p:cNvGrpSpPr/>
          <p:nvPr/>
        </p:nvGrpSpPr>
        <p:grpSpPr>
          <a:xfrm>
            <a:off x="93485" y="768869"/>
            <a:ext cx="1472665" cy="1261830"/>
            <a:chOff x="212020" y="768869"/>
            <a:chExt cx="1472665" cy="126183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17769C-9A59-20AE-AE61-A3FB29665CC6}"/>
                </a:ext>
              </a:extLst>
            </p:cNvPr>
            <p:cNvGrpSpPr/>
            <p:nvPr/>
          </p:nvGrpSpPr>
          <p:grpSpPr>
            <a:xfrm>
              <a:off x="259372" y="1218908"/>
              <a:ext cx="841295" cy="811791"/>
              <a:chOff x="3657601" y="1268820"/>
              <a:chExt cx="986644" cy="91733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F3D854-3CB4-93AD-71F2-FC30752C9A43}"/>
                  </a:ext>
                </a:extLst>
              </p:cNvPr>
              <p:cNvSpPr/>
              <p:nvPr/>
            </p:nvSpPr>
            <p:spPr>
              <a:xfrm>
                <a:off x="3657601" y="1268820"/>
                <a:ext cx="986644" cy="91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1" name="Picture 2" descr="IUCN Red List - Wikipedia">
                <a:extLst>
                  <a:ext uri="{FF2B5EF4-FFF2-40B4-BE49-F238E27FC236}">
                    <a16:creationId xmlns:a16="http://schemas.microsoft.com/office/drawing/2014/main" id="{F221257D-BBF7-F8A6-4D9F-57683B91D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739" y="1268949"/>
                <a:ext cx="872603" cy="811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F69807-A462-8F0A-8762-427A8ABE557C}"/>
                </a:ext>
              </a:extLst>
            </p:cNvPr>
            <p:cNvSpPr txBox="1"/>
            <p:nvPr/>
          </p:nvSpPr>
          <p:spPr>
            <a:xfrm>
              <a:off x="212020" y="768869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Species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B49B824-295B-716F-FB6C-DD9C8CD4B326}"/>
              </a:ext>
            </a:extLst>
          </p:cNvPr>
          <p:cNvGrpSpPr/>
          <p:nvPr/>
        </p:nvGrpSpPr>
        <p:grpSpPr>
          <a:xfrm>
            <a:off x="1125397" y="775015"/>
            <a:ext cx="1777571" cy="1303643"/>
            <a:chOff x="1243932" y="775015"/>
            <a:chExt cx="1777571" cy="1303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BE960-B412-E62C-1D75-25E331A30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32" y="1225810"/>
              <a:ext cx="1710584" cy="85284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15532A-2F87-1D8D-B6AB-463548BF7222}"/>
                </a:ext>
              </a:extLst>
            </p:cNvPr>
            <p:cNvSpPr txBox="1"/>
            <p:nvPr/>
          </p:nvSpPr>
          <p:spPr>
            <a:xfrm>
              <a:off x="1548838" y="775015"/>
              <a:ext cx="1472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7BC668-F07E-6CF4-E2E5-80A275BE440A}"/>
              </a:ext>
            </a:extLst>
          </p:cNvPr>
          <p:cNvGrpSpPr/>
          <p:nvPr/>
        </p:nvGrpSpPr>
        <p:grpSpPr>
          <a:xfrm>
            <a:off x="1572869" y="3351063"/>
            <a:ext cx="1876086" cy="1456659"/>
            <a:chOff x="1691404" y="3351063"/>
            <a:chExt cx="1876086" cy="14566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CDC4A6-AD53-8E16-1E71-7636CDDE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764" y="4013462"/>
              <a:ext cx="1505366" cy="79426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309B8-2968-7CBB-DA60-72EFEC090221}"/>
                </a:ext>
              </a:extLst>
            </p:cNvPr>
            <p:cNvSpPr txBox="1"/>
            <p:nvPr/>
          </p:nvSpPr>
          <p:spPr>
            <a:xfrm>
              <a:off x="1691404" y="3351063"/>
              <a:ext cx="1876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Potential natural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vegetation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788F57-FA34-0866-FE49-B54CFE7DE30A}"/>
              </a:ext>
            </a:extLst>
          </p:cNvPr>
          <p:cNvGrpSpPr/>
          <p:nvPr/>
        </p:nvGrpSpPr>
        <p:grpSpPr>
          <a:xfrm>
            <a:off x="-118535" y="3367131"/>
            <a:ext cx="2075546" cy="1424207"/>
            <a:chOff x="0" y="3367131"/>
            <a:chExt cx="2075546" cy="1424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4C83E-1A55-98B9-1380-9C35038B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3" y="3997079"/>
              <a:ext cx="1505365" cy="79425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BE840A-F00C-59E3-36DF-F5FA4C273670}"/>
                </a:ext>
              </a:extLst>
            </p:cNvPr>
            <p:cNvSpPr txBox="1"/>
            <p:nvPr/>
          </p:nvSpPr>
          <p:spPr>
            <a:xfrm>
              <a:off x="0" y="3367131"/>
              <a:ext cx="2075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land cover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BDF724-0A51-6DB7-2945-FD65F7E7DFB8}"/>
              </a:ext>
            </a:extLst>
          </p:cNvPr>
          <p:cNvGrpSpPr/>
          <p:nvPr/>
        </p:nvGrpSpPr>
        <p:grpSpPr>
          <a:xfrm>
            <a:off x="105171" y="2071073"/>
            <a:ext cx="2999261" cy="1274645"/>
            <a:chOff x="223706" y="2071073"/>
            <a:chExt cx="2999261" cy="12746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3CF024-0C41-5350-92F3-A6668DBC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38" y="2471930"/>
              <a:ext cx="2128718" cy="87378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8644CA-8E0A-43D6-7245-D3DE1F113609}"/>
                </a:ext>
              </a:extLst>
            </p:cNvPr>
            <p:cNvSpPr txBox="1"/>
            <p:nvPr/>
          </p:nvSpPr>
          <p:spPr>
            <a:xfrm>
              <a:off x="223706" y="2071073"/>
              <a:ext cx="2999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Threats</a:t>
              </a:r>
            </a:p>
          </p:txBody>
        </p: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D8D76FD8-8046-7674-94EB-D536C42177AE}"/>
              </a:ext>
            </a:extLst>
          </p:cNvPr>
          <p:cNvSpPr/>
          <p:nvPr/>
        </p:nvSpPr>
        <p:spPr>
          <a:xfrm rot="10800000">
            <a:off x="3206507" y="983011"/>
            <a:ext cx="442317" cy="3864309"/>
          </a:xfrm>
          <a:prstGeom prst="leftBrace">
            <a:avLst>
              <a:gd name="adj1" fmla="val 10599"/>
              <a:gd name="adj2" fmla="val 5102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CCE0B-C9FE-68F9-2A62-7A9C8AC4E594}"/>
              </a:ext>
            </a:extLst>
          </p:cNvPr>
          <p:cNvSpPr txBox="1"/>
          <p:nvPr/>
        </p:nvSpPr>
        <p:spPr>
          <a:xfrm>
            <a:off x="5878078" y="3955226"/>
            <a:ext cx="29235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Restore urban &amp; croplands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B3BB32-8DE1-344B-C6F9-490DB593B174}"/>
              </a:ext>
            </a:extLst>
          </p:cNvPr>
          <p:cNvSpPr txBox="1"/>
          <p:nvPr/>
        </p:nvSpPr>
        <p:spPr>
          <a:xfrm>
            <a:off x="3689326" y="2636515"/>
            <a:ext cx="15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What if?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8A1D1B-2333-4FBC-B80F-26639DC28A70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818942"/>
            <a:ext cx="500767" cy="2079183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714225F-8D6B-49B1-1C10-E3782187610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210245" y="2145095"/>
            <a:ext cx="500767" cy="75303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24A200-C6D2-1C42-413C-98A5027BC0E4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428555" cy="273989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FB1185-F501-0542-5E48-1AB10452D03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5210245" y="2898125"/>
            <a:ext cx="500767" cy="1426433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w="lg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33C26B-F9F0-0B08-9D69-A55F20A96CCC}"/>
              </a:ext>
            </a:extLst>
          </p:cNvPr>
          <p:cNvSpPr txBox="1"/>
          <p:nvPr/>
        </p:nvSpPr>
        <p:spPr>
          <a:xfrm>
            <a:off x="3873427" y="818942"/>
            <a:ext cx="144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Horned Grebe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9FA25F-5BD0-B57A-A28E-0A1A792CD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2127" r="8827" b="39500"/>
          <a:stretch/>
        </p:blipFill>
        <p:spPr bwMode="auto">
          <a:xfrm>
            <a:off x="3706341" y="1136907"/>
            <a:ext cx="1502946" cy="10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Performance of existing 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7" y="107863"/>
            <a:ext cx="4090165" cy="490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115503" y="1109055"/>
            <a:ext cx="493881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Only 6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0 amphibians and reptiles!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Much worse than previous assessments which don’t account for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0F19A-8AF9-E255-193A-E5CF5A557F9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85011" y="25022"/>
            <a:ext cx="8229240" cy="856800"/>
          </a:xfrm>
        </p:spPr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Priority areas for establishing protected areas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F9F220-A01D-381E-6463-52946154E7FB}"/>
              </a:ext>
            </a:extLst>
          </p:cNvPr>
          <p:cNvGrpSpPr/>
          <p:nvPr/>
        </p:nvGrpSpPr>
        <p:grpSpPr>
          <a:xfrm>
            <a:off x="261488" y="716210"/>
            <a:ext cx="3204254" cy="1711160"/>
            <a:chOff x="261488" y="716210"/>
            <a:chExt cx="3204254" cy="1711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F05740-927A-F186-36CD-57D9C2CB1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011" y="1415130"/>
              <a:ext cx="3080731" cy="10122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156BA4-DCC9-3CBA-3FA7-BD9DCD9791BB}"/>
                </a:ext>
              </a:extLst>
            </p:cNvPr>
            <p:cNvSpPr txBox="1"/>
            <p:nvPr/>
          </p:nvSpPr>
          <p:spPr>
            <a:xfrm>
              <a:off x="261488" y="716210"/>
              <a:ext cx="2876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Existing threat-free </a:t>
              </a:r>
            </a:p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habitat for 415 species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0275F7-4568-89F4-F910-81F6BC254F3C}"/>
              </a:ext>
            </a:extLst>
          </p:cNvPr>
          <p:cNvGrpSpPr/>
          <p:nvPr/>
        </p:nvGrpSpPr>
        <p:grpSpPr>
          <a:xfrm>
            <a:off x="3726971" y="977438"/>
            <a:ext cx="2313433" cy="1426878"/>
            <a:chOff x="3639612" y="977438"/>
            <a:chExt cx="2313433" cy="1426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1E5AB9-2CD0-5DDF-083A-82506C268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39612" y="1438183"/>
              <a:ext cx="2313433" cy="9661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69927-D183-119C-3E8A-3CE5A0C19CAD}"/>
                </a:ext>
              </a:extLst>
            </p:cNvPr>
            <p:cNvSpPr txBox="1"/>
            <p:nvPr/>
          </p:nvSpPr>
          <p:spPr>
            <a:xfrm>
              <a:off x="3656538" y="977438"/>
              <a:ext cx="2279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Protected areas</a:t>
              </a:r>
            </a:p>
          </p:txBody>
        </p: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46EC167C-FA5D-C61F-71D4-2F7198F89376}"/>
              </a:ext>
            </a:extLst>
          </p:cNvPr>
          <p:cNvSpPr/>
          <p:nvPr/>
        </p:nvSpPr>
        <p:spPr>
          <a:xfrm rot="16200000">
            <a:off x="4335486" y="-1020186"/>
            <a:ext cx="473029" cy="7453123"/>
          </a:xfrm>
          <a:prstGeom prst="leftBrace">
            <a:avLst>
              <a:gd name="adj1" fmla="val 10599"/>
              <a:gd name="adj2" fmla="val 479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AC72B-907E-DA9D-7EE1-06C0CCEEAF2A}"/>
              </a:ext>
            </a:extLst>
          </p:cNvPr>
          <p:cNvSpPr txBox="1"/>
          <p:nvPr/>
        </p:nvSpPr>
        <p:spPr>
          <a:xfrm>
            <a:off x="385011" y="3173402"/>
            <a:ext cx="376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Decision support tool,</a:t>
            </a:r>
          </a:p>
          <a:p>
            <a:r>
              <a:rPr lang="en-AU" sz="2000" dirty="0">
                <a:solidFill>
                  <a:schemeClr val="bg1"/>
                </a:solidFill>
              </a:rPr>
              <a:t>powered by optimization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E69E0B-5BC4-9BA0-FC02-C4CE969329D6}"/>
              </a:ext>
            </a:extLst>
          </p:cNvPr>
          <p:cNvCxnSpPr/>
          <p:nvPr/>
        </p:nvCxnSpPr>
        <p:spPr>
          <a:xfrm>
            <a:off x="3465742" y="3906008"/>
            <a:ext cx="5678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C802B4-C79C-1E10-6773-B7F6A08C0DFB}"/>
              </a:ext>
            </a:extLst>
          </p:cNvPr>
          <p:cNvGrpSpPr/>
          <p:nvPr/>
        </p:nvGrpSpPr>
        <p:grpSpPr>
          <a:xfrm>
            <a:off x="385011" y="3173402"/>
            <a:ext cx="2959622" cy="1807263"/>
            <a:chOff x="385011" y="3173402"/>
            <a:chExt cx="2959622" cy="1807263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C7A9CD6-6802-7EC2-93C4-97B2A0110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70" y="3869432"/>
              <a:ext cx="808265" cy="92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551242-AF1C-3272-57CB-E61D64490A03}"/>
                </a:ext>
              </a:extLst>
            </p:cNvPr>
            <p:cNvSpPr txBox="1"/>
            <p:nvPr/>
          </p:nvSpPr>
          <p:spPr>
            <a:xfrm>
              <a:off x="1309014" y="4111401"/>
              <a:ext cx="2035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prioritizr</a:t>
              </a:r>
              <a:endParaRPr lang="en-A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5E81BC-256C-FC6C-BDA5-EA2E05CD1DAB}"/>
                </a:ext>
              </a:extLst>
            </p:cNvPr>
            <p:cNvSpPr/>
            <p:nvPr/>
          </p:nvSpPr>
          <p:spPr>
            <a:xfrm>
              <a:off x="385011" y="3173402"/>
              <a:ext cx="2922278" cy="180726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BA284B-8041-0424-01D8-C8E636E5077D}"/>
              </a:ext>
            </a:extLst>
          </p:cNvPr>
          <p:cNvGrpSpPr/>
          <p:nvPr/>
        </p:nvGrpSpPr>
        <p:grpSpPr>
          <a:xfrm>
            <a:off x="6301632" y="977438"/>
            <a:ext cx="2313433" cy="1430184"/>
            <a:chOff x="6301632" y="977438"/>
            <a:chExt cx="2313433" cy="143018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554C40-34D6-45D8-B99F-D12016C230C7}"/>
                </a:ext>
              </a:extLst>
            </p:cNvPr>
            <p:cNvSpPr txBox="1"/>
            <p:nvPr/>
          </p:nvSpPr>
          <p:spPr>
            <a:xfrm>
              <a:off x="6318558" y="977438"/>
              <a:ext cx="2279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>
                  <a:solidFill>
                    <a:schemeClr val="bg1"/>
                  </a:solidFill>
                </a:rPr>
                <a:t>Opportunity cost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27CD53-E4F9-21F7-357F-F7CDBF6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632" y="1434878"/>
              <a:ext cx="2313433" cy="972744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B5C6337-2221-7E8D-24DB-A58D435E9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6777" y="2961246"/>
            <a:ext cx="4151785" cy="20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Establishing new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993" y="107863"/>
            <a:ext cx="4090164" cy="490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68663" y="1080849"/>
            <a:ext cx="48931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Improves to 51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Most species are Least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Still only 2 amphibians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1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A0F19A-8AF9-E255-193A-E5CF5A557F9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380" y="25022"/>
            <a:ext cx="8229240" cy="539638"/>
          </a:xfrm>
        </p:spPr>
        <p:txBody>
          <a:bodyPr/>
          <a:lstStyle/>
          <a:p>
            <a:r>
              <a:rPr lang="en-AU" sz="3200" dirty="0">
                <a:solidFill>
                  <a:schemeClr val="bg1"/>
                </a:solidFill>
              </a:rPr>
              <a:t>Prioritizing improvement of protected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05740-927A-F186-36CD-57D9C2CB1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02" y="1286932"/>
            <a:ext cx="3080731" cy="101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56BA4-DCC9-3CBA-3FA7-BD9DCD9791BB}"/>
              </a:ext>
            </a:extLst>
          </p:cNvPr>
          <p:cNvSpPr txBox="1"/>
          <p:nvPr/>
        </p:nvSpPr>
        <p:spPr>
          <a:xfrm>
            <a:off x="-143933" y="602099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Consequence maps for 415 species under 512 threat combinations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5AB9-2CD0-5DDF-083A-82506C268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2177" y="1370484"/>
            <a:ext cx="2313433" cy="966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69927-D183-119C-3E8A-3CE5A0C19CAD}"/>
              </a:ext>
            </a:extLst>
          </p:cNvPr>
          <p:cNvSpPr txBox="1"/>
          <p:nvPr/>
        </p:nvSpPr>
        <p:spPr>
          <a:xfrm>
            <a:off x="4417481" y="909875"/>
            <a:ext cx="200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Protected areas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54C40-34D6-45D8-B99F-D12016C230C7}"/>
              </a:ext>
            </a:extLst>
          </p:cNvPr>
          <p:cNvSpPr txBox="1"/>
          <p:nvPr/>
        </p:nvSpPr>
        <p:spPr>
          <a:xfrm>
            <a:off x="6758006" y="602099"/>
            <a:ext cx="227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Opportunity costs for each threat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6EC167C-FA5D-C61F-71D4-2F7198F89376}"/>
              </a:ext>
            </a:extLst>
          </p:cNvPr>
          <p:cNvSpPr/>
          <p:nvPr/>
        </p:nvSpPr>
        <p:spPr>
          <a:xfrm rot="16200000">
            <a:off x="4335486" y="-1020186"/>
            <a:ext cx="473029" cy="7453123"/>
          </a:xfrm>
          <a:prstGeom prst="leftBrace">
            <a:avLst>
              <a:gd name="adj1" fmla="val 10599"/>
              <a:gd name="adj2" fmla="val 4791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E69E0B-5BC4-9BA0-FC02-C4CE969329D6}"/>
              </a:ext>
            </a:extLst>
          </p:cNvPr>
          <p:cNvCxnSpPr/>
          <p:nvPr/>
        </p:nvCxnSpPr>
        <p:spPr>
          <a:xfrm>
            <a:off x="3465742" y="3906008"/>
            <a:ext cx="5678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642DDF-B520-9763-8D23-892DB70A9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113" y="2908316"/>
            <a:ext cx="4273231" cy="207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AF795-7B93-FB9C-2675-BF4A521D7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65" y="1337234"/>
            <a:ext cx="2038862" cy="120584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6830446-FEE1-2016-5327-5AD6C00DD4FD}"/>
              </a:ext>
            </a:extLst>
          </p:cNvPr>
          <p:cNvGrpSpPr/>
          <p:nvPr/>
        </p:nvGrpSpPr>
        <p:grpSpPr>
          <a:xfrm>
            <a:off x="385011" y="3173402"/>
            <a:ext cx="2959622" cy="1807263"/>
            <a:chOff x="385011" y="3173402"/>
            <a:chExt cx="2959622" cy="1807263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C3FC9E2D-64A4-AD68-E51D-D9FD7AE13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70" y="3924942"/>
              <a:ext cx="808265" cy="92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C6E5E-D77A-9089-2CB9-9F64E272DECD}"/>
                </a:ext>
              </a:extLst>
            </p:cNvPr>
            <p:cNvSpPr txBox="1"/>
            <p:nvPr/>
          </p:nvSpPr>
          <p:spPr>
            <a:xfrm>
              <a:off x="1309014" y="4156993"/>
              <a:ext cx="2035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prioritizr</a:t>
              </a:r>
              <a:endParaRPr lang="en-A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8C8719-C678-F976-494D-02E338534370}"/>
                </a:ext>
              </a:extLst>
            </p:cNvPr>
            <p:cNvSpPr/>
            <p:nvPr/>
          </p:nvSpPr>
          <p:spPr>
            <a:xfrm>
              <a:off x="385011" y="3173402"/>
              <a:ext cx="2922278" cy="180726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B602CF-75C3-AF3B-EE61-12C68397881A}"/>
              </a:ext>
            </a:extLst>
          </p:cNvPr>
          <p:cNvSpPr txBox="1"/>
          <p:nvPr/>
        </p:nvSpPr>
        <p:spPr>
          <a:xfrm>
            <a:off x="385011" y="3173402"/>
            <a:ext cx="376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Decision support tool,</a:t>
            </a:r>
          </a:p>
          <a:p>
            <a:r>
              <a:rPr lang="en-AU" sz="2000" dirty="0">
                <a:solidFill>
                  <a:schemeClr val="bg1"/>
                </a:solidFill>
              </a:rPr>
              <a:t>powered by optimization</a:t>
            </a:r>
          </a:p>
        </p:txBody>
      </p:sp>
    </p:spTree>
    <p:extLst>
      <p:ext uri="{BB962C8B-B14F-4D97-AF65-F5344CB8AC3E}">
        <p14:creationId xmlns:p14="http://schemas.microsoft.com/office/powerpoint/2010/main" val="355719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BDF-75FD-8A61-0982-5EA6C044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9" y="107863"/>
            <a:ext cx="5452532" cy="885689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Improving existing </a:t>
            </a:r>
            <a:br>
              <a:rPr lang="en-AU" sz="3200" dirty="0">
                <a:solidFill>
                  <a:schemeClr val="bg1"/>
                </a:solidFill>
              </a:rPr>
            </a:br>
            <a:r>
              <a:rPr lang="en-AU" sz="3200" dirty="0">
                <a:solidFill>
                  <a:schemeClr val="bg1"/>
                </a:solidFill>
              </a:rPr>
              <a:t>protected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4EE7A-A06B-B7DA-66A9-EA115B39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697" y="107864"/>
            <a:ext cx="4090164" cy="490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3564A-814A-02AE-67D7-B22B0154E12F}"/>
              </a:ext>
            </a:extLst>
          </p:cNvPr>
          <p:cNvSpPr txBox="1"/>
          <p:nvPr/>
        </p:nvSpPr>
        <p:spPr>
          <a:xfrm>
            <a:off x="115503" y="1109055"/>
            <a:ext cx="4346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Bigger improvement to 133 / 415 species with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39% amphibian, 19% bird 50% of mammal, and 30% of reptile species</a:t>
            </a:r>
            <a:endParaRPr lang="en-A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78081-9236-E5E6-24DE-F1994C31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290" y="837684"/>
            <a:ext cx="8369419" cy="40588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A97C86-27CD-DC72-215C-7607F87C2DD8}"/>
              </a:ext>
            </a:extLst>
          </p:cNvPr>
          <p:cNvSpPr/>
          <p:nvPr/>
        </p:nvSpPr>
        <p:spPr>
          <a:xfrm>
            <a:off x="539690" y="1769533"/>
            <a:ext cx="1409631" cy="14032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E4B4E-82C8-2D5C-CAFB-D6B67174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78057"/>
            <a:ext cx="8610600" cy="751676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Prioritizing actions across Europe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E67EF8-8585-5C55-81C4-980D303A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3" y="1838975"/>
            <a:ext cx="808265" cy="9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C7A442-0285-7827-99B2-0954DCB1A13F}"/>
              </a:ext>
            </a:extLst>
          </p:cNvPr>
          <p:cNvSpPr txBox="1"/>
          <p:nvPr/>
        </p:nvSpPr>
        <p:spPr>
          <a:xfrm>
            <a:off x="539690" y="2797607"/>
            <a:ext cx="1409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8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285469-D206-D5F8-1C0F-FE25E4C09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9" y="173082"/>
            <a:ext cx="3998415" cy="479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AD99CF-8784-AAE7-9C2B-E187203F886F}"/>
              </a:ext>
            </a:extLst>
          </p:cNvPr>
          <p:cNvSpPr txBox="1"/>
          <p:nvPr/>
        </p:nvSpPr>
        <p:spPr>
          <a:xfrm>
            <a:off x="224048" y="1226058"/>
            <a:ext cx="4458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All species have adequate threat-free habitat within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Priority areas for abating threats span 17%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E9DFAD-1B0E-085B-F31A-C39001BB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576" y="173082"/>
            <a:ext cx="5452532" cy="885689"/>
          </a:xfrm>
        </p:spPr>
        <p:txBody>
          <a:bodyPr/>
          <a:lstStyle/>
          <a:p>
            <a:pPr algn="ctr"/>
            <a:r>
              <a:rPr lang="en-AU" sz="3600" dirty="0">
                <a:solidFill>
                  <a:schemeClr val="bg1"/>
                </a:solidFill>
              </a:rPr>
              <a:t>Prioritizing actions </a:t>
            </a:r>
            <a:br>
              <a:rPr lang="en-AU" sz="3600" dirty="0">
                <a:solidFill>
                  <a:schemeClr val="bg1"/>
                </a:solidFill>
              </a:rPr>
            </a:br>
            <a:r>
              <a:rPr lang="en-AU" sz="3600" dirty="0">
                <a:solidFill>
                  <a:schemeClr val="bg1"/>
                </a:solidFill>
              </a:rPr>
              <a:t>to abate threats</a:t>
            </a:r>
          </a:p>
        </p:txBody>
      </p:sp>
    </p:spTree>
    <p:extLst>
      <p:ext uri="{BB962C8B-B14F-4D97-AF65-F5344CB8AC3E}">
        <p14:creationId xmlns:p14="http://schemas.microsoft.com/office/powerpoint/2010/main" val="157455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9723-D857-8265-8307-9A9EF51C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59" y="82402"/>
            <a:ext cx="8417082" cy="746939"/>
          </a:xfrm>
        </p:spPr>
        <p:txBody>
          <a:bodyPr/>
          <a:lstStyle/>
          <a:p>
            <a:pPr algn="ctr"/>
            <a:r>
              <a:rPr lang="en-AU" sz="4000" dirty="0">
                <a:solidFill>
                  <a:schemeClr val="bg1"/>
                </a:solidFill>
              </a:rPr>
              <a:t>I’m a Kiwi – why should I give a shit?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8E3BF-BAFA-75F2-DA55-827EC7637E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84511" y="751368"/>
            <a:ext cx="8574978" cy="1377792"/>
          </a:xfrm>
        </p:spPr>
        <p:txBody>
          <a:bodyPr/>
          <a:lstStyle/>
          <a:p>
            <a:r>
              <a:rPr lang="en-AU" sz="2200" dirty="0">
                <a:solidFill>
                  <a:schemeClr val="bg1"/>
                </a:solidFill>
              </a:rPr>
              <a:t>What’s your vision for Predator Free 2050 and beyond? Do you just want rat-free farms and urban areas? If not, maybe worth thinking about the other threats too?</a:t>
            </a:r>
          </a:p>
          <a:p>
            <a:endParaRPr lang="en-AU" sz="1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D1DED4-2C38-4AF1-3478-CFEC5D4E699B}"/>
              </a:ext>
            </a:extLst>
          </p:cNvPr>
          <p:cNvSpPr txBox="1"/>
          <p:nvPr/>
        </p:nvSpPr>
        <p:spPr>
          <a:xfrm>
            <a:off x="1533542" y="4424445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B6F06-9D9F-A758-1C92-0CF1FBE7CC17}"/>
              </a:ext>
            </a:extLst>
          </p:cNvPr>
          <p:cNvSpPr txBox="1"/>
          <p:nvPr/>
        </p:nvSpPr>
        <p:spPr>
          <a:xfrm>
            <a:off x="5876638" y="4424445"/>
            <a:ext cx="187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Future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445BA1-F696-948D-D4A5-95495821B001}"/>
              </a:ext>
            </a:extLst>
          </p:cNvPr>
          <p:cNvGrpSpPr/>
          <p:nvPr/>
        </p:nvGrpSpPr>
        <p:grpSpPr>
          <a:xfrm>
            <a:off x="4919991" y="2225356"/>
            <a:ext cx="3791031" cy="2274878"/>
            <a:chOff x="4572000" y="2215678"/>
            <a:chExt cx="3791031" cy="2274878"/>
          </a:xfrm>
        </p:grpSpPr>
        <p:pic>
          <p:nvPicPr>
            <p:cNvPr id="2052" name="Picture 4" descr="© Whitcomberd/Adobe Stock">
              <a:extLst>
                <a:ext uri="{FF2B5EF4-FFF2-40B4-BE49-F238E27FC236}">
                  <a16:creationId xmlns:a16="http://schemas.microsoft.com/office/drawing/2014/main" id="{216B92D7-EF56-5C89-4E1A-3CB10D1C4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215678"/>
              <a:ext cx="3791031" cy="213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4B048FC-28E5-E98F-0CB8-54A94EB7C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80585" flipH="1">
              <a:off x="4818310" y="2557948"/>
              <a:ext cx="1654852" cy="119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AAC10B3-9F21-9A2D-BA20-314F27178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08043" flipH="1">
              <a:off x="6850346" y="3453601"/>
              <a:ext cx="1434454" cy="103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7DEEDF35-74F6-3CE0-911F-62274FD076E1}"/>
                </a:ext>
              </a:extLst>
            </p:cNvPr>
            <p:cNvSpPr/>
            <p:nvPr/>
          </p:nvSpPr>
          <p:spPr>
            <a:xfrm>
              <a:off x="4775300" y="2818311"/>
              <a:ext cx="326065" cy="37568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F0293A70-188B-9B73-FB22-2FCFDE7DD8D7}"/>
                </a:ext>
              </a:extLst>
            </p:cNvPr>
            <p:cNvSpPr/>
            <p:nvPr/>
          </p:nvSpPr>
          <p:spPr>
            <a:xfrm>
              <a:off x="6817879" y="3704983"/>
              <a:ext cx="326065" cy="37568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EAE08A-CD9B-40D0-6642-A317603A6063}"/>
              </a:ext>
            </a:extLst>
          </p:cNvPr>
          <p:cNvGrpSpPr/>
          <p:nvPr/>
        </p:nvGrpSpPr>
        <p:grpSpPr>
          <a:xfrm>
            <a:off x="247627" y="2225356"/>
            <a:ext cx="3791031" cy="2166304"/>
            <a:chOff x="454632" y="2215678"/>
            <a:chExt cx="3791031" cy="2166304"/>
          </a:xfrm>
        </p:grpSpPr>
        <p:pic>
          <p:nvPicPr>
            <p:cNvPr id="2054" name="Picture 6" descr="Colour photo of a forest in Aotearoa NZ showing a stream surrounded by green plants, trees and ferns.">
              <a:extLst>
                <a:ext uri="{FF2B5EF4-FFF2-40B4-BE49-F238E27FC236}">
                  <a16:creationId xmlns:a16="http://schemas.microsoft.com/office/drawing/2014/main" id="{B2F511C6-D206-FF95-6EF5-070BDB8B2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32" y="2215678"/>
              <a:ext cx="3791031" cy="216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7FA1D1D-01FD-8B07-D7C4-B17593636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745" y="2499951"/>
              <a:ext cx="1654852" cy="119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2184E9C-33E6-DBAC-7A19-560E4D3E5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66147" flipH="1">
              <a:off x="742402" y="2585346"/>
              <a:ext cx="1654852" cy="119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97843B4-91C8-EEC6-7185-4649F78D7E2D}"/>
              </a:ext>
            </a:extLst>
          </p:cNvPr>
          <p:cNvSpPr/>
          <p:nvPr/>
        </p:nvSpPr>
        <p:spPr>
          <a:xfrm>
            <a:off x="4172240" y="2635098"/>
            <a:ext cx="628344" cy="126740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31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9723-D857-8265-8307-9A9EF51C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59" y="82402"/>
            <a:ext cx="8417082" cy="746939"/>
          </a:xfrm>
        </p:spPr>
        <p:txBody>
          <a:bodyPr/>
          <a:lstStyle/>
          <a:p>
            <a:pPr algn="ctr"/>
            <a:r>
              <a:rPr lang="en-AU" sz="4000" dirty="0">
                <a:solidFill>
                  <a:schemeClr val="bg1"/>
                </a:solidFill>
              </a:rPr>
              <a:t>I’m a Kiwi – why should I give a shit?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8E3BF-BAFA-75F2-DA55-827EC7637E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84511" y="751368"/>
            <a:ext cx="8574978" cy="1438939"/>
          </a:xfrm>
        </p:spPr>
        <p:txBody>
          <a:bodyPr/>
          <a:lstStyle/>
          <a:p>
            <a:endParaRPr lang="en-AU" sz="1000" dirty="0">
              <a:solidFill>
                <a:schemeClr val="bg1"/>
              </a:solidFill>
            </a:endParaRPr>
          </a:p>
          <a:p>
            <a:r>
              <a:rPr lang="en-AU" sz="2200" dirty="0">
                <a:solidFill>
                  <a:schemeClr val="bg1"/>
                </a:solidFill>
              </a:rPr>
              <a:t>NZ has limited funding for conservation. Maybe think about synergies between actions for invasive species management and other threats to achieve greater conservation outcomes?</a:t>
            </a:r>
          </a:p>
          <a:p>
            <a:endParaRPr lang="en-AU" sz="1000" dirty="0">
              <a:solidFill>
                <a:schemeClr val="bg1"/>
              </a:solidFill>
            </a:endParaRPr>
          </a:p>
        </p:txBody>
      </p:sp>
      <p:pic>
        <p:nvPicPr>
          <p:cNvPr id="5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BFBE32E0-8AA7-E90F-FFA6-71EE0D5B0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109350" y="2125636"/>
            <a:ext cx="4865194" cy="19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B825512-348C-A640-E80D-DD7F5BDD1ABA}"/>
              </a:ext>
            </a:extLst>
          </p:cNvPr>
          <p:cNvGrpSpPr/>
          <p:nvPr/>
        </p:nvGrpSpPr>
        <p:grpSpPr>
          <a:xfrm>
            <a:off x="285988" y="2188672"/>
            <a:ext cx="3700666" cy="795019"/>
            <a:chOff x="28049" y="2188672"/>
            <a:chExt cx="3700666" cy="7950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DD3E30-EB08-5261-0910-42D39CC4220B}"/>
                </a:ext>
              </a:extLst>
            </p:cNvPr>
            <p:cNvGrpSpPr/>
            <p:nvPr/>
          </p:nvGrpSpPr>
          <p:grpSpPr>
            <a:xfrm>
              <a:off x="2662066" y="2188672"/>
              <a:ext cx="1066649" cy="795019"/>
              <a:chOff x="2625705" y="3254574"/>
              <a:chExt cx="1066649" cy="79501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B48EF3-F91C-C907-BF12-7894ACC08F8B}"/>
                  </a:ext>
                </a:extLst>
              </p:cNvPr>
              <p:cNvSpPr/>
              <p:nvPr/>
            </p:nvSpPr>
            <p:spPr>
              <a:xfrm>
                <a:off x="2982418" y="3377929"/>
                <a:ext cx="96387" cy="100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9C59D7D-E94C-35EC-9214-AD8F87832599}"/>
                  </a:ext>
                </a:extLst>
              </p:cNvPr>
              <p:cNvSpPr/>
              <p:nvPr/>
            </p:nvSpPr>
            <p:spPr>
              <a:xfrm>
                <a:off x="3254524" y="3356830"/>
                <a:ext cx="96387" cy="1005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2" name="Picture 4" descr="Frog Clipart Images – Browse 8,987 Stock Photos, Vectors, and Video | Adobe  Stock">
                <a:extLst>
                  <a:ext uri="{FF2B5EF4-FFF2-40B4-BE49-F238E27FC236}">
                    <a16:creationId xmlns:a16="http://schemas.microsoft.com/office/drawing/2014/main" id="{F922CB5D-8E8D-D2FA-0E23-6D9E4D59DF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705" y="3254574"/>
                <a:ext cx="1066649" cy="795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D49DD1F-889B-2089-6381-7C0D3EE0376B}"/>
                </a:ext>
              </a:extLst>
            </p:cNvPr>
            <p:cNvSpPr/>
            <p:nvPr/>
          </p:nvSpPr>
          <p:spPr>
            <a:xfrm>
              <a:off x="2415875" y="2369655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D87C5B-697C-124C-2F92-143DB10BC90D}"/>
                </a:ext>
              </a:extLst>
            </p:cNvPr>
            <p:cNvGrpSpPr/>
            <p:nvPr/>
          </p:nvGrpSpPr>
          <p:grpSpPr>
            <a:xfrm>
              <a:off x="1388344" y="2269946"/>
              <a:ext cx="1011548" cy="588194"/>
              <a:chOff x="1621697" y="3460323"/>
              <a:chExt cx="1011548" cy="588194"/>
            </a:xfrm>
          </p:grpSpPr>
          <p:pic>
            <p:nvPicPr>
              <p:cNvPr id="15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B13EDB0C-20F9-574E-1154-40BB96224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697" y="3460323"/>
                <a:ext cx="1011548" cy="588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&quot;Not Allowed&quot; Symbol 15">
                <a:extLst>
                  <a:ext uri="{FF2B5EF4-FFF2-40B4-BE49-F238E27FC236}">
                    <a16:creationId xmlns:a16="http://schemas.microsoft.com/office/drawing/2014/main" id="{C6168102-A857-23FB-6982-34D363EBA33A}"/>
                  </a:ext>
                </a:extLst>
              </p:cNvPr>
              <p:cNvSpPr/>
              <p:nvPr/>
            </p:nvSpPr>
            <p:spPr>
              <a:xfrm>
                <a:off x="1639301" y="346541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6DFE70-09C2-C831-0290-696C892BCB60}"/>
                </a:ext>
              </a:extLst>
            </p:cNvPr>
            <p:cNvSpPr txBox="1"/>
            <p:nvPr/>
          </p:nvSpPr>
          <p:spPr>
            <a:xfrm>
              <a:off x="28049" y="2271656"/>
              <a:ext cx="10115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b="1" dirty="0">
                  <a:solidFill>
                    <a:srgbClr val="FFFF00"/>
                  </a:solidFill>
                </a:rPr>
                <a:t>$3M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86723B7-EA4C-5E64-B64E-1957E60D29D5}"/>
                </a:ext>
              </a:extLst>
            </p:cNvPr>
            <p:cNvSpPr/>
            <p:nvPr/>
          </p:nvSpPr>
          <p:spPr>
            <a:xfrm>
              <a:off x="963433" y="2369655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9" name="Picture 6">
            <a:extLst>
              <a:ext uri="{FF2B5EF4-FFF2-40B4-BE49-F238E27FC236}">
                <a16:creationId xmlns:a16="http://schemas.microsoft.com/office/drawing/2014/main" id="{4196BD85-41EE-66E1-81F9-DDDD3CBC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9677" y="3250530"/>
            <a:ext cx="951369" cy="74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640382-3DE5-2582-A189-E4D6A76D391A}"/>
              </a:ext>
            </a:extLst>
          </p:cNvPr>
          <p:cNvSpPr/>
          <p:nvPr/>
        </p:nvSpPr>
        <p:spPr>
          <a:xfrm>
            <a:off x="2499092" y="3409901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735AD-C78A-3D4F-154E-21EAF293890B}"/>
              </a:ext>
            </a:extLst>
          </p:cNvPr>
          <p:cNvGrpSpPr/>
          <p:nvPr/>
        </p:nvGrpSpPr>
        <p:grpSpPr>
          <a:xfrm>
            <a:off x="1598659" y="3274631"/>
            <a:ext cx="912055" cy="659317"/>
            <a:chOff x="1404928" y="3077208"/>
            <a:chExt cx="912055" cy="659317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4DF785A-3779-47F5-85C6-BFD2C0DD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04928" y="3077208"/>
              <a:ext cx="912055" cy="65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&quot;Not Allowed&quot; Symbol 21">
              <a:extLst>
                <a:ext uri="{FF2B5EF4-FFF2-40B4-BE49-F238E27FC236}">
                  <a16:creationId xmlns:a16="http://schemas.microsoft.com/office/drawing/2014/main" id="{E94D56EF-648E-8D0C-DFD2-1973D42C1348}"/>
                </a:ext>
              </a:extLst>
            </p:cNvPr>
            <p:cNvSpPr/>
            <p:nvPr/>
          </p:nvSpPr>
          <p:spPr>
            <a:xfrm>
              <a:off x="1557778" y="3178302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F6336C-21BE-5008-65A8-28F62FDC60F7}"/>
              </a:ext>
            </a:extLst>
          </p:cNvPr>
          <p:cNvSpPr txBox="1"/>
          <p:nvPr/>
        </p:nvSpPr>
        <p:spPr>
          <a:xfrm>
            <a:off x="251721" y="3311900"/>
            <a:ext cx="1237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$5M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67BE85-EC23-5C6E-608C-F141166C88EE}"/>
              </a:ext>
            </a:extLst>
          </p:cNvPr>
          <p:cNvSpPr/>
          <p:nvPr/>
        </p:nvSpPr>
        <p:spPr>
          <a:xfrm>
            <a:off x="1201353" y="3409901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2AB39-23A8-58F1-544E-189E3B7BD534}"/>
              </a:ext>
            </a:extLst>
          </p:cNvPr>
          <p:cNvSpPr txBox="1"/>
          <p:nvPr/>
        </p:nvSpPr>
        <p:spPr>
          <a:xfrm>
            <a:off x="254514" y="4363259"/>
            <a:ext cx="114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$6M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7CF467-450E-A3B5-6767-4440C3840047}"/>
              </a:ext>
            </a:extLst>
          </p:cNvPr>
          <p:cNvGrpSpPr/>
          <p:nvPr/>
        </p:nvGrpSpPr>
        <p:grpSpPr>
          <a:xfrm>
            <a:off x="1617036" y="4361549"/>
            <a:ext cx="1011548" cy="588194"/>
            <a:chOff x="1621697" y="3460323"/>
            <a:chExt cx="1011548" cy="588194"/>
          </a:xfrm>
        </p:grpSpPr>
        <p:pic>
          <p:nvPicPr>
            <p:cNvPr id="24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3D662690-9C2F-2649-9764-8F48F2143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97" y="3460323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&quot;Not Allowed&quot; Symbol 24">
              <a:extLst>
                <a:ext uri="{FF2B5EF4-FFF2-40B4-BE49-F238E27FC236}">
                  <a16:creationId xmlns:a16="http://schemas.microsoft.com/office/drawing/2014/main" id="{E041DBF8-0844-23CC-000E-77D59B47AA46}"/>
                </a:ext>
              </a:extLst>
            </p:cNvPr>
            <p:cNvSpPr/>
            <p:nvPr/>
          </p:nvSpPr>
          <p:spPr>
            <a:xfrm>
              <a:off x="1639301" y="346541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AF46DF-D58E-C03C-BC4D-A8376AC8AB07}"/>
              </a:ext>
            </a:extLst>
          </p:cNvPr>
          <p:cNvGrpSpPr/>
          <p:nvPr/>
        </p:nvGrpSpPr>
        <p:grpSpPr>
          <a:xfrm>
            <a:off x="3211454" y="4325988"/>
            <a:ext cx="912055" cy="659317"/>
            <a:chOff x="1404928" y="3077208"/>
            <a:chExt cx="912055" cy="659317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536848E0-E554-F90B-4B9F-BB8CDAE58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04928" y="3077208"/>
              <a:ext cx="912055" cy="65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&quot;Not Allowed&quot; Symbol 28">
              <a:extLst>
                <a:ext uri="{FF2B5EF4-FFF2-40B4-BE49-F238E27FC236}">
                  <a16:creationId xmlns:a16="http://schemas.microsoft.com/office/drawing/2014/main" id="{FD235A27-08F9-19FB-4B96-09C7609ACC62}"/>
                </a:ext>
              </a:extLst>
            </p:cNvPr>
            <p:cNvSpPr/>
            <p:nvPr/>
          </p:nvSpPr>
          <p:spPr>
            <a:xfrm>
              <a:off x="1557778" y="3178302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30" name="Plus Sign 29">
            <a:extLst>
              <a:ext uri="{FF2B5EF4-FFF2-40B4-BE49-F238E27FC236}">
                <a16:creationId xmlns:a16="http://schemas.microsoft.com/office/drawing/2014/main" id="{7E7B6530-4A80-0F52-0EC0-103B237626B3}"/>
              </a:ext>
            </a:extLst>
          </p:cNvPr>
          <p:cNvSpPr/>
          <p:nvPr/>
        </p:nvSpPr>
        <p:spPr>
          <a:xfrm>
            <a:off x="2644800" y="4392303"/>
            <a:ext cx="550438" cy="5266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CF883CDC-7ECF-6728-D3EA-92D943A4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8156" y="4312389"/>
            <a:ext cx="951369" cy="74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C51AA4D-6451-42B9-A4BC-FC2A19041CA2}"/>
              </a:ext>
            </a:extLst>
          </p:cNvPr>
          <p:cNvGrpSpPr/>
          <p:nvPr/>
        </p:nvGrpSpPr>
        <p:grpSpPr>
          <a:xfrm>
            <a:off x="4333162" y="4266079"/>
            <a:ext cx="1066649" cy="795019"/>
            <a:chOff x="2625705" y="3254574"/>
            <a:chExt cx="1066649" cy="7950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996E72-A3BE-8961-6D35-DB29F256BA4F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19314F6-A276-1490-A30F-573797B0CDB5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736E7A00-BF56-DB3D-D170-F39F006FB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Plus Sign 35">
            <a:extLst>
              <a:ext uri="{FF2B5EF4-FFF2-40B4-BE49-F238E27FC236}">
                <a16:creationId xmlns:a16="http://schemas.microsoft.com/office/drawing/2014/main" id="{DD13C733-E845-8AF2-8C8B-3746AF76A012}"/>
              </a:ext>
            </a:extLst>
          </p:cNvPr>
          <p:cNvSpPr/>
          <p:nvPr/>
        </p:nvSpPr>
        <p:spPr>
          <a:xfrm>
            <a:off x="5207192" y="4400244"/>
            <a:ext cx="550438" cy="526687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E073738-05A8-A9F9-BDE2-3E552FE5C0D9}"/>
              </a:ext>
            </a:extLst>
          </p:cNvPr>
          <p:cNvSpPr/>
          <p:nvPr/>
        </p:nvSpPr>
        <p:spPr>
          <a:xfrm>
            <a:off x="4139725" y="4461258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981C514-1A05-8F24-4097-825A711B3A94}"/>
              </a:ext>
            </a:extLst>
          </p:cNvPr>
          <p:cNvSpPr/>
          <p:nvPr/>
        </p:nvSpPr>
        <p:spPr>
          <a:xfrm>
            <a:off x="1191892" y="4461258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5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95EDF479-C4AB-03CA-C40B-098FFEC1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73" y="3324567"/>
            <a:ext cx="1011548" cy="5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2E3232BD-A2AB-B2A7-2517-F1F58D17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3212" y="3445466"/>
            <a:ext cx="1011548" cy="5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69CFAF19-380B-75C5-D789-47893250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2479" y="2523562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856B8C-9E35-8A29-200F-59E4974D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28" y="2547608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59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4371-725E-D5F6-21FF-5CE2D79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79"/>
            <a:ext cx="8229240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Conservation is actions in places</a:t>
            </a:r>
          </a:p>
        </p:txBody>
      </p:sp>
      <p:pic>
        <p:nvPicPr>
          <p:cNvPr id="13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80C29563-B3E4-F676-64F8-09809430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299356" y="1368191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8C040FA-722C-D070-0004-553459E73708}"/>
              </a:ext>
            </a:extLst>
          </p:cNvPr>
          <p:cNvGrpSpPr/>
          <p:nvPr/>
        </p:nvGrpSpPr>
        <p:grpSpPr>
          <a:xfrm>
            <a:off x="326815" y="3413493"/>
            <a:ext cx="3926474" cy="1594489"/>
            <a:chOff x="430291" y="3413493"/>
            <a:chExt cx="3926474" cy="1594489"/>
          </a:xfrm>
        </p:grpSpPr>
        <p:pic>
          <p:nvPicPr>
            <p:cNvPr id="17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A36D3977-6C22-F98C-9715-52E1502D6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430291" y="3413493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D0E1FC-7878-B2D6-F8D8-FB34C6307ECA}"/>
                </a:ext>
              </a:extLst>
            </p:cNvPr>
            <p:cNvGrpSpPr/>
            <p:nvPr/>
          </p:nvGrpSpPr>
          <p:grpSpPr>
            <a:xfrm>
              <a:off x="2073103" y="3750817"/>
              <a:ext cx="368493" cy="121617"/>
              <a:chOff x="6718746" y="962899"/>
              <a:chExt cx="659581" cy="21768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A092C87-9FFC-CFC1-4C21-C41ACA5EA4E2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B6E226-B5A8-3CC4-284D-D37F18F7A50E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29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FC25DF7D-6D0A-DA3A-F652-EE6FD3DC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4913453" y="2317102"/>
            <a:ext cx="3926474" cy="15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5281AA-9A36-5FB5-1B85-CD69ECDD4952}"/>
              </a:ext>
            </a:extLst>
          </p:cNvPr>
          <p:cNvSpPr txBox="1"/>
          <p:nvPr/>
        </p:nvSpPr>
        <p:spPr>
          <a:xfrm>
            <a:off x="4821252" y="1914656"/>
            <a:ext cx="411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2. Implement action to abate threat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E9632-313B-B27D-F0A9-F4620162A571}"/>
              </a:ext>
            </a:extLst>
          </p:cNvPr>
          <p:cNvSpPr txBox="1"/>
          <p:nvPr/>
        </p:nvSpPr>
        <p:spPr>
          <a:xfrm>
            <a:off x="374883" y="954475"/>
            <a:ext cx="316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1. Area impacted by threat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E84948-F655-D870-84F4-1AE186D707F2}"/>
              </a:ext>
            </a:extLst>
          </p:cNvPr>
          <p:cNvSpPr txBox="1"/>
          <p:nvPr/>
        </p:nvSpPr>
        <p:spPr>
          <a:xfrm>
            <a:off x="304074" y="3012564"/>
            <a:ext cx="392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3. Positive conservation outcome</a:t>
            </a:r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046EB495-FEFC-65F1-0A94-DA015A43DDD5}"/>
              </a:ext>
            </a:extLst>
          </p:cNvPr>
          <p:cNvSpPr/>
          <p:nvPr/>
        </p:nvSpPr>
        <p:spPr>
          <a:xfrm rot="981210">
            <a:off x="4330156" y="2315486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63FA94C0-3CE5-2B15-E666-521767F6EC82}"/>
              </a:ext>
            </a:extLst>
          </p:cNvPr>
          <p:cNvSpPr/>
          <p:nvPr/>
        </p:nvSpPr>
        <p:spPr>
          <a:xfrm rot="8066185">
            <a:off x="4333210" y="3385409"/>
            <a:ext cx="435429" cy="540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3924FD-1C92-1A7D-AA28-B2384792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19" y="1754397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5DDA790-CE57-86D7-16B3-8487935F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1389" y="1605798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B3DA6F-12C8-1C27-75C6-910F6E0C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536" y="1998647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36FBD20-637B-8AC6-FC66-15A6DE19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9356" y="2341206"/>
            <a:ext cx="912055" cy="6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+ Free Mousetrap &amp; Trap Illustrations - Pixabay">
            <a:extLst>
              <a:ext uri="{FF2B5EF4-FFF2-40B4-BE49-F238E27FC236}">
                <a16:creationId xmlns:a16="http://schemas.microsoft.com/office/drawing/2014/main" id="{8880FEC6-00AD-B028-7F05-0A5BF8FE7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96" y="2780000"/>
            <a:ext cx="686062" cy="4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5+ Free Mousetrap &amp; Trap Illustrations - Pixabay">
            <a:extLst>
              <a:ext uri="{FF2B5EF4-FFF2-40B4-BE49-F238E27FC236}">
                <a16:creationId xmlns:a16="http://schemas.microsoft.com/office/drawing/2014/main" id="{4400BBCE-17D2-226C-B09C-323F5968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72" y="3081455"/>
            <a:ext cx="686062" cy="4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5+ Free Mousetrap &amp; Trap Illustrations - Pixabay">
            <a:extLst>
              <a:ext uri="{FF2B5EF4-FFF2-40B4-BE49-F238E27FC236}">
                <a16:creationId xmlns:a16="http://schemas.microsoft.com/office/drawing/2014/main" id="{D0021126-A7B7-EB16-6ACE-ABAD0CB4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0643" y="3435501"/>
            <a:ext cx="686062" cy="4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5C572A-A3E5-0318-2934-8AE2B496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8" y="3593136"/>
            <a:ext cx="951369" cy="74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2BAA277-A3F7-8A82-9AEC-9FEC4745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0060" y="3670087"/>
            <a:ext cx="951369" cy="74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5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hurangi National Park Attractions - Go4Travel Blog">
            <a:extLst>
              <a:ext uri="{FF2B5EF4-FFF2-40B4-BE49-F238E27FC236}">
                <a16:creationId xmlns:a16="http://schemas.microsoft.com/office/drawing/2014/main" id="{85654385-BE04-BF4F-EF8F-9355A3593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9"/>
          <a:stretch/>
        </p:blipFill>
        <p:spPr bwMode="auto">
          <a:xfrm>
            <a:off x="1629101" y="2317897"/>
            <a:ext cx="5885798" cy="2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79723-D857-8265-8307-9A9EF51C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59" y="82402"/>
            <a:ext cx="8417082" cy="746939"/>
          </a:xfrm>
        </p:spPr>
        <p:txBody>
          <a:bodyPr/>
          <a:lstStyle/>
          <a:p>
            <a:pPr algn="ctr"/>
            <a:r>
              <a:rPr lang="en-AU" sz="4000" dirty="0">
                <a:solidFill>
                  <a:schemeClr val="bg1"/>
                </a:solidFill>
              </a:rPr>
              <a:t>I’m a Kiwi – why should I give a shit?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8E3BF-BAFA-75F2-DA55-827EC7637E7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84511" y="751368"/>
            <a:ext cx="8574978" cy="1460204"/>
          </a:xfrm>
        </p:spPr>
        <p:txBody>
          <a:bodyPr/>
          <a:lstStyle/>
          <a:p>
            <a:endParaRPr lang="en-AU" sz="1000" dirty="0">
              <a:solidFill>
                <a:schemeClr val="bg1"/>
              </a:solidFill>
            </a:endParaRPr>
          </a:p>
          <a:p>
            <a:r>
              <a:rPr lang="en-AU" sz="2200" dirty="0">
                <a:solidFill>
                  <a:schemeClr val="bg1"/>
                </a:solidFill>
              </a:rPr>
              <a:t>NZ species aren’t all hyper-generalists. Maybe think about the consequences of managing invasive species in different places and how this might help different species? In other words, killing rats in grassland won’t help forest species.</a:t>
            </a:r>
          </a:p>
        </p:txBody>
      </p:sp>
      <p:pic>
        <p:nvPicPr>
          <p:cNvPr id="1030" name="Picture 6" descr="Hihi Nz Birds Sticker by Melissa Boardman">
            <a:extLst>
              <a:ext uri="{FF2B5EF4-FFF2-40B4-BE49-F238E27FC236}">
                <a16:creationId xmlns:a16="http://schemas.microsoft.com/office/drawing/2014/main" id="{96BBD4D0-668A-B96E-B73C-903D6C34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0967" y="2381694"/>
            <a:ext cx="3093932" cy="24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65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8C60-CE3F-7EDF-F992-DF68ADC7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99"/>
            <a:ext cx="8229240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Take home messages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956CA-D69C-D1F8-D8BC-9BEEF375AD3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0900" y="1003299"/>
            <a:ext cx="7442200" cy="3883480"/>
          </a:xfrm>
        </p:spPr>
        <p:txBody>
          <a:bodyPr/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Most EU species don’t have adequate habitat in protected areas that is free from threats</a:t>
            </a:r>
          </a:p>
          <a:p>
            <a:pPr algn="ctr"/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dirty="0">
                <a:solidFill>
                  <a:schemeClr val="bg1"/>
                </a:solidFill>
              </a:rPr>
              <a:t>Improving management of existing protected areas is insufficient for many species</a:t>
            </a:r>
          </a:p>
          <a:p>
            <a:pPr algn="ctr"/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dirty="0">
                <a:solidFill>
                  <a:schemeClr val="bg1"/>
                </a:solidFill>
              </a:rPr>
              <a:t>Strategically managing threats both within and beyond existing protected areas is needed</a:t>
            </a:r>
            <a:br>
              <a:rPr lang="en-AU" sz="2800" dirty="0">
                <a:solidFill>
                  <a:schemeClr val="bg1"/>
                </a:solidFill>
              </a:rPr>
            </a:br>
            <a:endParaRPr lang="en-AU" sz="2800" dirty="0">
              <a:solidFill>
                <a:schemeClr val="bg1"/>
              </a:solidFill>
            </a:endParaRPr>
          </a:p>
          <a:p>
            <a:pPr algn="ctr"/>
            <a:r>
              <a:rPr lang="en-AU" sz="2800" b="1" dirty="0">
                <a:solidFill>
                  <a:schemeClr val="bg1"/>
                </a:solidFill>
              </a:rPr>
              <a:t>What you do and where you go matters!</a:t>
            </a:r>
          </a:p>
        </p:txBody>
      </p:sp>
    </p:spTree>
    <p:extLst>
      <p:ext uri="{BB962C8B-B14F-4D97-AF65-F5344CB8AC3E}">
        <p14:creationId xmlns:p14="http://schemas.microsoft.com/office/powerpoint/2010/main" val="305378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256D-2451-E48A-BBAF-C30572A1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32" y="205920"/>
            <a:ext cx="7593136" cy="856800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What’s in a protected area?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B59D6-E762-D565-EA08-2D1865D8E7FA}"/>
              </a:ext>
            </a:extLst>
          </p:cNvPr>
          <p:cNvSpPr txBox="1"/>
          <p:nvPr/>
        </p:nvSpPr>
        <p:spPr>
          <a:xfrm>
            <a:off x="106695" y="1155729"/>
            <a:ext cx="39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Taranaki National Park, NZ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3B87-11CC-ECBE-B2DA-46D04097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8" t="35246" r="19826" b="18996"/>
          <a:stretch/>
        </p:blipFill>
        <p:spPr>
          <a:xfrm>
            <a:off x="4834393" y="1685677"/>
            <a:ext cx="1742265" cy="1611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BC1BB-BC8E-6DD0-8B14-ACA28ADCFF59}"/>
              </a:ext>
            </a:extLst>
          </p:cNvPr>
          <p:cNvSpPr txBox="1"/>
          <p:nvPr/>
        </p:nvSpPr>
        <p:spPr>
          <a:xfrm>
            <a:off x="4240719" y="115572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 err="1">
                <a:solidFill>
                  <a:schemeClr val="bg1"/>
                </a:solidFill>
              </a:rPr>
              <a:t>Peneda-Gerês</a:t>
            </a:r>
            <a:r>
              <a:rPr lang="en-AU" sz="2400" dirty="0">
                <a:solidFill>
                  <a:schemeClr val="bg1"/>
                </a:solidFill>
              </a:rPr>
              <a:t>, Portugal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99BD3-E20F-E8B3-FE40-A2CD25873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2667" r="24130" b="18531"/>
          <a:stretch/>
        </p:blipFill>
        <p:spPr>
          <a:xfrm>
            <a:off x="178721" y="1685677"/>
            <a:ext cx="2332914" cy="1968253"/>
          </a:xfrm>
          <a:prstGeom prst="rect">
            <a:avLst/>
          </a:prstGeom>
        </p:spPr>
      </p:pic>
      <p:pic>
        <p:nvPicPr>
          <p:cNvPr id="8194" name="Picture 2" descr="Egmont National Park | 100% Pure New Zealand">
            <a:extLst>
              <a:ext uri="{FF2B5EF4-FFF2-40B4-BE49-F238E27FC236}">
                <a16:creationId xmlns:a16="http://schemas.microsoft.com/office/drawing/2014/main" id="{A380C921-110E-CE51-018D-8E0E3D348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1" b="27163"/>
          <a:stretch/>
        </p:blipFill>
        <p:spPr bwMode="auto">
          <a:xfrm>
            <a:off x="178721" y="3681454"/>
            <a:ext cx="2332914" cy="113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6 Hikes You Have to Do in Egmont National Park">
            <a:extLst>
              <a:ext uri="{FF2B5EF4-FFF2-40B4-BE49-F238E27FC236}">
                <a16:creationId xmlns:a16="http://schemas.microsoft.com/office/drawing/2014/main" id="{1F846AF6-855C-FCB0-BBA2-CCBA2C66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 r="14090"/>
          <a:stretch/>
        </p:blipFill>
        <p:spPr bwMode="auto">
          <a:xfrm>
            <a:off x="2555031" y="1706331"/>
            <a:ext cx="1587598" cy="31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arque Nacional Peneda-Gerês | Casa de sangens">
            <a:extLst>
              <a:ext uri="{FF2B5EF4-FFF2-40B4-BE49-F238E27FC236}">
                <a16:creationId xmlns:a16="http://schemas.microsoft.com/office/drawing/2014/main" id="{7EC5033F-E3AD-E7AA-560D-73D2FD49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r="10750" b="8534"/>
          <a:stretch/>
        </p:blipFill>
        <p:spPr bwMode="auto">
          <a:xfrm>
            <a:off x="6624837" y="1696907"/>
            <a:ext cx="1650785" cy="16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eneda-Gerês National Park - The Region - Local Accomodation -">
            <a:extLst>
              <a:ext uri="{FF2B5EF4-FFF2-40B4-BE49-F238E27FC236}">
                <a16:creationId xmlns:a16="http://schemas.microsoft.com/office/drawing/2014/main" id="{DC16B811-CEC0-D161-5EBE-2FC8E3E89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/>
          <a:stretch/>
        </p:blipFill>
        <p:spPr bwMode="auto">
          <a:xfrm>
            <a:off x="4826441" y="3338319"/>
            <a:ext cx="1774943" cy="14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eneda-Gerês National Park - Wikipedia">
            <a:extLst>
              <a:ext uri="{FF2B5EF4-FFF2-40B4-BE49-F238E27FC236}">
                <a16:creationId xmlns:a16="http://schemas.microsoft.com/office/drawing/2014/main" id="{DABA58D8-8F40-D83C-FA09-73E03EABB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9"/>
          <a:stretch/>
        </p:blipFill>
        <p:spPr bwMode="auto">
          <a:xfrm>
            <a:off x="6624836" y="3338319"/>
            <a:ext cx="1650785" cy="14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905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256D-2451-E48A-BBAF-C30572A1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32" y="205920"/>
            <a:ext cx="7593136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Land sparing vs. land sharing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B59D6-E762-D565-EA08-2D1865D8E7FA}"/>
              </a:ext>
            </a:extLst>
          </p:cNvPr>
          <p:cNvSpPr txBox="1"/>
          <p:nvPr/>
        </p:nvSpPr>
        <p:spPr>
          <a:xfrm>
            <a:off x="106695" y="1155729"/>
            <a:ext cx="39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Taranaki National Park, NZ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73B87-11CC-ECBE-B2DA-46D04097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8" t="35246" r="19826" b="18996"/>
          <a:stretch/>
        </p:blipFill>
        <p:spPr>
          <a:xfrm>
            <a:off x="4834393" y="1685677"/>
            <a:ext cx="1742265" cy="1611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2BC1BB-BC8E-6DD0-8B14-ACA28ADCFF59}"/>
              </a:ext>
            </a:extLst>
          </p:cNvPr>
          <p:cNvSpPr txBox="1"/>
          <p:nvPr/>
        </p:nvSpPr>
        <p:spPr>
          <a:xfrm>
            <a:off x="4240719" y="115572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 err="1">
                <a:solidFill>
                  <a:schemeClr val="bg1"/>
                </a:solidFill>
              </a:rPr>
              <a:t>Peneda-Gerês</a:t>
            </a:r>
            <a:r>
              <a:rPr lang="en-AU" sz="2400" dirty="0">
                <a:solidFill>
                  <a:schemeClr val="bg1"/>
                </a:solidFill>
              </a:rPr>
              <a:t>, Portugal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99BD3-E20F-E8B3-FE40-A2CD25873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2667" r="24130" b="18531"/>
          <a:stretch/>
        </p:blipFill>
        <p:spPr>
          <a:xfrm>
            <a:off x="178721" y="1685677"/>
            <a:ext cx="2332914" cy="1968253"/>
          </a:xfrm>
          <a:prstGeom prst="rect">
            <a:avLst/>
          </a:prstGeom>
        </p:spPr>
      </p:pic>
      <p:pic>
        <p:nvPicPr>
          <p:cNvPr id="8194" name="Picture 2" descr="Egmont National Park | 100% Pure New Zealand">
            <a:extLst>
              <a:ext uri="{FF2B5EF4-FFF2-40B4-BE49-F238E27FC236}">
                <a16:creationId xmlns:a16="http://schemas.microsoft.com/office/drawing/2014/main" id="{A380C921-110E-CE51-018D-8E0E3D348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1" b="27163"/>
          <a:stretch/>
        </p:blipFill>
        <p:spPr bwMode="auto">
          <a:xfrm>
            <a:off x="178721" y="3681454"/>
            <a:ext cx="2332914" cy="113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6 Hikes You Have to Do in Egmont National Park">
            <a:extLst>
              <a:ext uri="{FF2B5EF4-FFF2-40B4-BE49-F238E27FC236}">
                <a16:creationId xmlns:a16="http://schemas.microsoft.com/office/drawing/2014/main" id="{1F846AF6-855C-FCB0-BBA2-CCBA2C66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 r="14090"/>
          <a:stretch/>
        </p:blipFill>
        <p:spPr bwMode="auto">
          <a:xfrm>
            <a:off x="2555031" y="1706331"/>
            <a:ext cx="1587598" cy="31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CDE5D-D1A0-DACA-223D-CD2FB482F2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17" t="14995" r="30522" b="10184"/>
          <a:stretch/>
        </p:blipFill>
        <p:spPr>
          <a:xfrm>
            <a:off x="6615285" y="1683037"/>
            <a:ext cx="1695638" cy="1612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D73A3-493B-7369-AA6B-5BC3E40BFF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391" t="14995" r="29304" b="35073"/>
          <a:stretch/>
        </p:blipFill>
        <p:spPr>
          <a:xfrm>
            <a:off x="4834394" y="3348390"/>
            <a:ext cx="1742265" cy="1469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816941-439C-DCE3-1920-7AF9374067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901" t="21677" r="22087" b="29044"/>
          <a:stretch/>
        </p:blipFill>
        <p:spPr>
          <a:xfrm>
            <a:off x="6624837" y="3317945"/>
            <a:ext cx="1650785" cy="15247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F9F9D3-FA87-D555-2A4A-8AEDA9E6B58A}"/>
              </a:ext>
            </a:extLst>
          </p:cNvPr>
          <p:cNvSpPr txBox="1"/>
          <p:nvPr/>
        </p:nvSpPr>
        <p:spPr>
          <a:xfrm>
            <a:off x="6676313" y="1743552"/>
            <a:ext cx="15478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Urbanization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CFE11-027A-0CE5-DD5D-FD32B86F49E8}"/>
              </a:ext>
            </a:extLst>
          </p:cNvPr>
          <p:cNvSpPr txBox="1"/>
          <p:nvPr/>
        </p:nvSpPr>
        <p:spPr>
          <a:xfrm>
            <a:off x="4894491" y="4162699"/>
            <a:ext cx="1622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Agriculture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3E7D9-BC06-0710-D702-2D01F9D3BAFF}"/>
              </a:ext>
            </a:extLst>
          </p:cNvPr>
          <p:cNvSpPr txBox="1"/>
          <p:nvPr/>
        </p:nvSpPr>
        <p:spPr>
          <a:xfrm>
            <a:off x="6684576" y="3360075"/>
            <a:ext cx="15570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Highways</a:t>
            </a:r>
          </a:p>
        </p:txBody>
      </p:sp>
    </p:spTree>
    <p:extLst>
      <p:ext uri="{BB962C8B-B14F-4D97-AF65-F5344CB8AC3E}">
        <p14:creationId xmlns:p14="http://schemas.microsoft.com/office/powerpoint/2010/main" val="3378855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A6B425-A231-C2AB-3B40-6AB4D018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85" y="1098304"/>
            <a:ext cx="2573047" cy="2727960"/>
          </a:xfrm>
        </p:spPr>
        <p:txBody>
          <a:bodyPr/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It’s not just as simple as focussing on threats that impact the most species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48BAF2-C076-CB46-CD61-4008457F4F6E}"/>
              </a:ext>
            </a:extLst>
          </p:cNvPr>
          <p:cNvGrpSpPr/>
          <p:nvPr/>
        </p:nvGrpSpPr>
        <p:grpSpPr>
          <a:xfrm>
            <a:off x="3102709" y="139435"/>
            <a:ext cx="6029306" cy="4873144"/>
            <a:chOff x="3102709" y="-125741"/>
            <a:chExt cx="6029306" cy="48731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17388-484C-7BC2-A75B-E471DEA5D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0" b="54748"/>
            <a:stretch/>
          </p:blipFill>
          <p:spPr>
            <a:xfrm>
              <a:off x="3870166" y="198121"/>
              <a:ext cx="5160491" cy="138238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AF512C-6196-9774-6E74-6D089E58D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"/>
            <a:stretch/>
          </p:blipFill>
          <p:spPr>
            <a:xfrm>
              <a:off x="3971524" y="1691640"/>
              <a:ext cx="5160491" cy="30557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739B3A-3261-A49E-69FF-2DED96FC6807}"/>
                </a:ext>
              </a:extLst>
            </p:cNvPr>
            <p:cNvSpPr txBox="1"/>
            <p:nvPr/>
          </p:nvSpPr>
          <p:spPr>
            <a:xfrm rot="16200000">
              <a:off x="2506144" y="2248584"/>
              <a:ext cx="1978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Number of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</a:rPr>
                <a:t>species impacted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FB2D4B-C29D-F4E4-A344-4AB230D83F5D}"/>
                </a:ext>
              </a:extLst>
            </p:cNvPr>
            <p:cNvSpPr txBox="1"/>
            <p:nvPr/>
          </p:nvSpPr>
          <p:spPr>
            <a:xfrm rot="16200000">
              <a:off x="2436537" y="540431"/>
              <a:ext cx="1978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Number of planning units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32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0280-DE1B-BCD9-C526-8C677591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48437"/>
            <a:ext cx="8229240" cy="856800"/>
          </a:xfrm>
        </p:spPr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Mapping suitable habitat for species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E01A72-5774-3AAB-5414-BF634809B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529" y="3446383"/>
            <a:ext cx="4630194" cy="15213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BEAA4-D5CD-34F0-527C-9EA520EF3A83}"/>
              </a:ext>
            </a:extLst>
          </p:cNvPr>
          <p:cNvGrpSpPr/>
          <p:nvPr/>
        </p:nvGrpSpPr>
        <p:grpSpPr>
          <a:xfrm>
            <a:off x="5173846" y="824510"/>
            <a:ext cx="2269678" cy="1517575"/>
            <a:chOff x="4046062" y="1044247"/>
            <a:chExt cx="2269678" cy="1517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37D84-5105-415A-5BDA-E50C1E636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062" y="1430225"/>
              <a:ext cx="2269678" cy="11315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9843E-EF6C-0E7A-1719-B00C32294AF5}"/>
                </a:ext>
              </a:extLst>
            </p:cNvPr>
            <p:cNvSpPr txBox="1"/>
            <p:nvPr/>
          </p:nvSpPr>
          <p:spPr>
            <a:xfrm>
              <a:off x="4601743" y="1044247"/>
              <a:ext cx="125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Elevation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63E4E-D91F-E1C3-DA83-3EE02B6A2DFA}"/>
              </a:ext>
            </a:extLst>
          </p:cNvPr>
          <p:cNvGrpSpPr/>
          <p:nvPr/>
        </p:nvGrpSpPr>
        <p:grpSpPr>
          <a:xfrm>
            <a:off x="2564566" y="824510"/>
            <a:ext cx="2417081" cy="1661276"/>
            <a:chOff x="1592744" y="1044247"/>
            <a:chExt cx="2417081" cy="1661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4C5AE-A35D-59B6-1E5B-67F7C2B9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744" y="1430225"/>
              <a:ext cx="2417081" cy="127529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696D0-EAD8-10B5-482B-9C2A951B824C}"/>
                </a:ext>
              </a:extLst>
            </p:cNvPr>
            <p:cNvSpPr txBox="1"/>
            <p:nvPr/>
          </p:nvSpPr>
          <p:spPr>
            <a:xfrm>
              <a:off x="1749590" y="1044247"/>
              <a:ext cx="2148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Current land cover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7A944E-146D-187A-529A-AC4437A518BF}"/>
              </a:ext>
            </a:extLst>
          </p:cNvPr>
          <p:cNvSpPr txBox="1"/>
          <p:nvPr/>
        </p:nvSpPr>
        <p:spPr>
          <a:xfrm>
            <a:off x="7805216" y="824510"/>
            <a:ext cx="96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Threats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810B5-8599-83C6-6103-8388745F114B}"/>
              </a:ext>
            </a:extLst>
          </p:cNvPr>
          <p:cNvGrpSpPr/>
          <p:nvPr/>
        </p:nvGrpSpPr>
        <p:grpSpPr>
          <a:xfrm>
            <a:off x="262594" y="912879"/>
            <a:ext cx="596419" cy="575503"/>
            <a:chOff x="3657601" y="1268820"/>
            <a:chExt cx="986644" cy="91733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E71728-C0AF-F4EA-DD9E-8A7FDB2D427D}"/>
                </a:ext>
              </a:extLst>
            </p:cNvPr>
            <p:cNvSpPr/>
            <p:nvPr/>
          </p:nvSpPr>
          <p:spPr>
            <a:xfrm>
              <a:off x="3657601" y="1268820"/>
              <a:ext cx="986644" cy="91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26" name="Picture 2" descr="IUCN Red List - Wikipedia">
              <a:extLst>
                <a:ext uri="{FF2B5EF4-FFF2-40B4-BE49-F238E27FC236}">
                  <a16:creationId xmlns:a16="http://schemas.microsoft.com/office/drawing/2014/main" id="{1B10107B-EA2C-016D-0ECE-DA84FF0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739" y="1268949"/>
              <a:ext cx="872603" cy="811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98C56C-5ECE-6916-3075-DDBCE47EDE4D}"/>
              </a:ext>
            </a:extLst>
          </p:cNvPr>
          <p:cNvSpPr txBox="1"/>
          <p:nvPr/>
        </p:nvSpPr>
        <p:spPr>
          <a:xfrm>
            <a:off x="859013" y="1014636"/>
            <a:ext cx="135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Species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1EC89-E749-93F0-DD7A-E7810EE607F9}"/>
              </a:ext>
            </a:extLst>
          </p:cNvPr>
          <p:cNvSpPr txBox="1"/>
          <p:nvPr/>
        </p:nvSpPr>
        <p:spPr>
          <a:xfrm>
            <a:off x="148492" y="1476301"/>
            <a:ext cx="2224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habitat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elevational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threat impacts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C3859-1DD1-944D-58DB-7DC524F02CD3}"/>
              </a:ext>
            </a:extLst>
          </p:cNvPr>
          <p:cNvSpPr txBox="1"/>
          <p:nvPr/>
        </p:nvSpPr>
        <p:spPr>
          <a:xfrm>
            <a:off x="148492" y="3085691"/>
            <a:ext cx="299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Horned Grebe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CF19AC-FEAF-C88E-A74D-D9524966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2127" r="8827" b="39500"/>
          <a:stretch/>
        </p:blipFill>
        <p:spPr bwMode="auto">
          <a:xfrm>
            <a:off x="655401" y="3717415"/>
            <a:ext cx="1838500" cy="12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C436F578-E20E-17A8-5F07-9284DD379ECE}"/>
              </a:ext>
            </a:extLst>
          </p:cNvPr>
          <p:cNvSpPr/>
          <p:nvPr/>
        </p:nvSpPr>
        <p:spPr>
          <a:xfrm rot="16200000">
            <a:off x="4375466" y="-818692"/>
            <a:ext cx="367448" cy="7453123"/>
          </a:xfrm>
          <a:prstGeom prst="leftBrace">
            <a:avLst>
              <a:gd name="adj1" fmla="val 10599"/>
              <a:gd name="adj2" fmla="val 46763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78C62-5996-8224-DB4A-A07D65674E2A}"/>
              </a:ext>
            </a:extLst>
          </p:cNvPr>
          <p:cNvSpPr txBox="1"/>
          <p:nvPr/>
        </p:nvSpPr>
        <p:spPr>
          <a:xfrm>
            <a:off x="4483059" y="3077051"/>
            <a:ext cx="3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Area of threat-free habitat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E5E695-9AD6-D956-511C-3EB98A565D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32" b="68495"/>
          <a:stretch/>
        </p:blipFill>
        <p:spPr>
          <a:xfrm>
            <a:off x="7635706" y="1157557"/>
            <a:ext cx="1130400" cy="60486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09DEA1EA-DFC5-27FD-CAD7-C5B104672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2" b="68495"/>
          <a:stretch/>
        </p:blipFill>
        <p:spPr>
          <a:xfrm>
            <a:off x="7635690" y="1764471"/>
            <a:ext cx="1130433" cy="6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5040DE8-0669-40E9-ACAD-0AE14801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5211" y="3686235"/>
            <a:ext cx="877383" cy="5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ild boar clipart by Matiseli on DeviantArt">
            <a:extLst>
              <a:ext uri="{FF2B5EF4-FFF2-40B4-BE49-F238E27FC236}">
                <a16:creationId xmlns:a16="http://schemas.microsoft.com/office/drawing/2014/main" id="{0FBFA294-8146-ECD2-E4F4-9537E1E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747" y="1168239"/>
            <a:ext cx="1156223" cy="9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5AB56FD3-D5DC-9CDD-DC58-F2897E258A2B}"/>
              </a:ext>
            </a:extLst>
          </p:cNvPr>
          <p:cNvSpPr/>
          <p:nvPr/>
        </p:nvSpPr>
        <p:spPr>
          <a:xfrm>
            <a:off x="1490868" y="2332429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EA55EAD9-37FA-CC70-EC74-C49FA628E43B}"/>
              </a:ext>
            </a:extLst>
          </p:cNvPr>
          <p:cNvSpPr/>
          <p:nvPr/>
        </p:nvSpPr>
        <p:spPr>
          <a:xfrm>
            <a:off x="3170401" y="2332429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BDA98D21-D6AB-DDB0-712B-AECE64C99A58}"/>
              </a:ext>
            </a:extLst>
          </p:cNvPr>
          <p:cNvSpPr/>
          <p:nvPr/>
        </p:nvSpPr>
        <p:spPr>
          <a:xfrm>
            <a:off x="5497349" y="3633421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2A25BCDC-5D46-FD9E-5143-989D27DA3239}"/>
              </a:ext>
            </a:extLst>
          </p:cNvPr>
          <p:cNvSpPr/>
          <p:nvPr/>
        </p:nvSpPr>
        <p:spPr>
          <a:xfrm>
            <a:off x="7271620" y="3868570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12" name="Picture 4" descr="Wild boar clipart by Matiseli on DeviantArt">
            <a:extLst>
              <a:ext uri="{FF2B5EF4-FFF2-40B4-BE49-F238E27FC236}">
                <a16:creationId xmlns:a16="http://schemas.microsoft.com/office/drawing/2014/main" id="{6E698CAA-1190-B49F-BC17-2F7A0E30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F5EA17C9-4817-3311-AC97-2D9E5D970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E5B1C0F0-6ECF-96C3-AB71-DF7B695D5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23" name="Picture 8" descr="Comic cow eating grass vector image | Free SVG">
            <a:extLst>
              <a:ext uri="{FF2B5EF4-FFF2-40B4-BE49-F238E27FC236}">
                <a16:creationId xmlns:a16="http://schemas.microsoft.com/office/drawing/2014/main" id="{95DC9107-9CE4-662E-3714-A0D220A0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omic cow eating grass vector image | Free SVG">
            <a:extLst>
              <a:ext uri="{FF2B5EF4-FFF2-40B4-BE49-F238E27FC236}">
                <a16:creationId xmlns:a16="http://schemas.microsoft.com/office/drawing/2014/main" id="{5BB4692B-2D89-788E-C912-F1902FC8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83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5040DE8-0669-40E9-ACAD-0AE14801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5211" y="3686235"/>
            <a:ext cx="877383" cy="5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ild boar clipart by Matiseli on DeviantArt">
            <a:extLst>
              <a:ext uri="{FF2B5EF4-FFF2-40B4-BE49-F238E27FC236}">
                <a16:creationId xmlns:a16="http://schemas.microsoft.com/office/drawing/2014/main" id="{0FBFA294-8146-ECD2-E4F4-9537E1E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747" y="1168239"/>
            <a:ext cx="1156223" cy="9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5AB56FD3-D5DC-9CDD-DC58-F2897E258A2B}"/>
              </a:ext>
            </a:extLst>
          </p:cNvPr>
          <p:cNvSpPr/>
          <p:nvPr/>
        </p:nvSpPr>
        <p:spPr>
          <a:xfrm>
            <a:off x="1490868" y="2332429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EA55EAD9-37FA-CC70-EC74-C49FA628E43B}"/>
              </a:ext>
            </a:extLst>
          </p:cNvPr>
          <p:cNvSpPr/>
          <p:nvPr/>
        </p:nvSpPr>
        <p:spPr>
          <a:xfrm>
            <a:off x="3170401" y="2332429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BDA98D21-D6AB-DDB0-712B-AECE64C99A58}"/>
              </a:ext>
            </a:extLst>
          </p:cNvPr>
          <p:cNvSpPr/>
          <p:nvPr/>
        </p:nvSpPr>
        <p:spPr>
          <a:xfrm>
            <a:off x="5497349" y="3633421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2A25BCDC-5D46-FD9E-5143-989D27DA3239}"/>
              </a:ext>
            </a:extLst>
          </p:cNvPr>
          <p:cNvSpPr/>
          <p:nvPr/>
        </p:nvSpPr>
        <p:spPr>
          <a:xfrm>
            <a:off x="7271620" y="3868570"/>
            <a:ext cx="587828" cy="45712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608C21-610A-D308-84A6-FA289F46B3C4}"/>
              </a:ext>
            </a:extLst>
          </p:cNvPr>
          <p:cNvGrpSpPr/>
          <p:nvPr/>
        </p:nvGrpSpPr>
        <p:grpSpPr>
          <a:xfrm>
            <a:off x="1706899" y="1334269"/>
            <a:ext cx="1074013" cy="966289"/>
            <a:chOff x="2625705" y="3254574"/>
            <a:chExt cx="1066649" cy="79501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3058A-7C00-1DA2-6B1E-CEC23C0F6FF3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93E559-F44F-83AA-4974-A8F3DEB8FF75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2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DF299A02-4AA3-D70C-F4EA-01D761937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4" descr="Penguin caricature image | Free SVG">
            <a:extLst>
              <a:ext uri="{FF2B5EF4-FFF2-40B4-BE49-F238E27FC236}">
                <a16:creationId xmlns:a16="http://schemas.microsoft.com/office/drawing/2014/main" id="{A0D9655D-2F9D-1AF1-D014-E435BAED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66" y="3298954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enguin caricature image | Free SVG">
            <a:extLst>
              <a:ext uri="{FF2B5EF4-FFF2-40B4-BE49-F238E27FC236}">
                <a16:creationId xmlns:a16="http://schemas.microsoft.com/office/drawing/2014/main" id="{447D1ADC-E9B0-756A-12ED-94F0E64E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65" y="3288866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91692B8-7A6A-FE18-B594-7A4A832515E4}"/>
              </a:ext>
            </a:extLst>
          </p:cNvPr>
          <p:cNvSpPr/>
          <p:nvPr/>
        </p:nvSpPr>
        <p:spPr>
          <a:xfrm>
            <a:off x="1790105" y="1287132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5CF6F1F-289D-979D-1559-A19D44B36F47}"/>
              </a:ext>
            </a:extLst>
          </p:cNvPr>
          <p:cNvSpPr/>
          <p:nvPr/>
        </p:nvSpPr>
        <p:spPr>
          <a:xfrm>
            <a:off x="7918165" y="3165611"/>
            <a:ext cx="813522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9CAB00-4050-1035-7915-FA324A85EBBA}"/>
              </a:ext>
            </a:extLst>
          </p:cNvPr>
          <p:cNvSpPr/>
          <p:nvPr/>
        </p:nvSpPr>
        <p:spPr>
          <a:xfrm>
            <a:off x="6227515" y="3165611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4" name="Picture 4" descr="Wild boar clipart by Matiseli on DeviantArt">
            <a:extLst>
              <a:ext uri="{FF2B5EF4-FFF2-40B4-BE49-F238E27FC236}">
                <a16:creationId xmlns:a16="http://schemas.microsoft.com/office/drawing/2014/main" id="{3EC5E43D-F9D0-AA43-C7AB-587ADF0C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">
            <a:extLst>
              <a:ext uri="{FF2B5EF4-FFF2-40B4-BE49-F238E27FC236}">
                <a16:creationId xmlns:a16="http://schemas.microsoft.com/office/drawing/2014/main" id="{7B643D92-DE30-EE40-FD25-1E6C6D10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28" descr="Shape&#10;&#10;Description automatically generated">
            <a:extLst>
              <a:ext uri="{FF2B5EF4-FFF2-40B4-BE49-F238E27FC236}">
                <a16:creationId xmlns:a16="http://schemas.microsoft.com/office/drawing/2014/main" id="{BE8D71A7-2152-87DB-AFA7-AF654A97E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1031" name="Picture 8" descr="Comic cow eating grass vector image | Free SVG">
            <a:extLst>
              <a:ext uri="{FF2B5EF4-FFF2-40B4-BE49-F238E27FC236}">
                <a16:creationId xmlns:a16="http://schemas.microsoft.com/office/drawing/2014/main" id="{BE58682E-02D9-0CD9-DAA4-36BA121E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8" descr="Comic cow eating grass vector image | Free SVG">
            <a:extLst>
              <a:ext uri="{FF2B5EF4-FFF2-40B4-BE49-F238E27FC236}">
                <a16:creationId xmlns:a16="http://schemas.microsoft.com/office/drawing/2014/main" id="{A785D0B6-A178-1EA2-D98C-327F2FF7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7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C61B9-00F5-4C16-ECEC-D050B1AA350E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CA888-3EF6-0E75-824B-865CB1BF45EB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5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D37EFC28-9D3D-61D0-7032-2F35B7436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2654DCA5-35CD-E311-7C12-A4DCAE47A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932156C3-5D7F-81B5-4D2E-1B764D18AA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6" descr="Shape&#10;&#10;Description automatically generated">
              <a:extLst>
                <a:ext uri="{FF2B5EF4-FFF2-40B4-BE49-F238E27FC236}">
                  <a16:creationId xmlns:a16="http://schemas.microsoft.com/office/drawing/2014/main" id="{36AD66EC-3EB3-2BA4-83E6-511B3B96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2052" name="Picture 4" descr="Wild boar clipart by Matiseli on DeviantArt">
              <a:extLst>
                <a:ext uri="{FF2B5EF4-FFF2-40B4-BE49-F238E27FC236}">
                  <a16:creationId xmlns:a16="http://schemas.microsoft.com/office/drawing/2014/main" id="{2FFAA6BF-A09F-ED5F-4BA0-A331BBDBB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455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20F7519E-CD16-60BE-E362-DDDCD0712CAE}"/>
              </a:ext>
            </a:extLst>
          </p:cNvPr>
          <p:cNvGrpSpPr/>
          <p:nvPr/>
        </p:nvGrpSpPr>
        <p:grpSpPr>
          <a:xfrm>
            <a:off x="1345918" y="3254574"/>
            <a:ext cx="2346435" cy="795019"/>
            <a:chOff x="1621697" y="3377943"/>
            <a:chExt cx="2346435" cy="795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43BABA-58D2-89F1-CB01-1752167D3FFC}"/>
                </a:ext>
              </a:extLst>
            </p:cNvPr>
            <p:cNvGrpSpPr/>
            <p:nvPr/>
          </p:nvGrpSpPr>
          <p:grpSpPr>
            <a:xfrm>
              <a:off x="2901483" y="3377943"/>
              <a:ext cx="1066649" cy="795019"/>
              <a:chOff x="6080248" y="779867"/>
              <a:chExt cx="1909240" cy="142303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F6E93A-AF7B-6092-7106-F62F5E3AFCD9}"/>
                  </a:ext>
                </a:extLst>
              </p:cNvPr>
              <p:cNvSpPr/>
              <p:nvPr/>
            </p:nvSpPr>
            <p:spPr>
              <a:xfrm>
                <a:off x="6718746" y="1000665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810C76D-647C-39BE-811D-0D395229DDF0}"/>
                  </a:ext>
                </a:extLst>
              </p:cNvPr>
              <p:cNvSpPr/>
              <p:nvPr/>
            </p:nvSpPr>
            <p:spPr>
              <a:xfrm>
                <a:off x="7205799" y="962899"/>
                <a:ext cx="172528" cy="17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5" name="Picture 4" descr="Frog Clipart Images – Browse 8,987 Stock Photos, Vectors, and Video | Adobe  Stock">
                <a:extLst>
                  <a:ext uri="{FF2B5EF4-FFF2-40B4-BE49-F238E27FC236}">
                    <a16:creationId xmlns:a16="http://schemas.microsoft.com/office/drawing/2014/main" id="{52E221F2-16C8-9CC8-ACBE-869569DE4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48" y="779867"/>
                <a:ext cx="1909240" cy="142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8" name="Arrow: Right 2047">
              <a:extLst>
                <a:ext uri="{FF2B5EF4-FFF2-40B4-BE49-F238E27FC236}">
                  <a16:creationId xmlns:a16="http://schemas.microsoft.com/office/drawing/2014/main" id="{53C398C1-C328-1322-22FC-2FBC438F6A08}"/>
                </a:ext>
              </a:extLst>
            </p:cNvPr>
            <p:cNvSpPr/>
            <p:nvPr/>
          </p:nvSpPr>
          <p:spPr>
            <a:xfrm>
              <a:off x="2633245" y="3581064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E00C78F8-2BDB-5D45-5AA8-05EB9F080830}"/>
                </a:ext>
              </a:extLst>
            </p:cNvPr>
            <p:cNvGrpSpPr/>
            <p:nvPr/>
          </p:nvGrpSpPr>
          <p:grpSpPr>
            <a:xfrm>
              <a:off x="1621697" y="3481355"/>
              <a:ext cx="1011548" cy="588194"/>
              <a:chOff x="1621697" y="3460323"/>
              <a:chExt cx="1011548" cy="588194"/>
            </a:xfrm>
          </p:grpSpPr>
          <p:pic>
            <p:nvPicPr>
              <p:cNvPr id="10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D860B539-4FB1-B844-7994-A84CB0D2D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697" y="3460323"/>
                <a:ext cx="1011548" cy="588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3" name="&quot;Not Allowed&quot; Symbol 2062">
                <a:extLst>
                  <a:ext uri="{FF2B5EF4-FFF2-40B4-BE49-F238E27FC236}">
                    <a16:creationId xmlns:a16="http://schemas.microsoft.com/office/drawing/2014/main" id="{272FE314-EB0A-0A70-CF8F-9FCD93AE1EB3}"/>
                  </a:ext>
                </a:extLst>
              </p:cNvPr>
              <p:cNvSpPr/>
              <p:nvPr/>
            </p:nvSpPr>
            <p:spPr>
              <a:xfrm>
                <a:off x="1639301" y="346541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B9DE00-3691-494C-6654-E68D220D915C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0A78EE-AAF4-7CDF-0DFF-8C710054479F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2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E1971ADD-46FC-AA0E-097E-66008677E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27369C1-6293-1F4B-CF5E-A53D8B3741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0DDAFA31-A9C1-0FDE-3B47-28A66D994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296BA92C-87AC-DC98-EB9C-8FDB5A6F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1" name="Picture 4" descr="Wild boar clipart by Matiseli on DeviantArt">
              <a:extLst>
                <a:ext uri="{FF2B5EF4-FFF2-40B4-BE49-F238E27FC236}">
                  <a16:creationId xmlns:a16="http://schemas.microsoft.com/office/drawing/2014/main" id="{7300B44F-871D-6B6A-7BE2-416C9FED0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349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836"/>
            <a:ext cx="8229240" cy="856800"/>
          </a:xfrm>
        </p:spPr>
        <p:txBody>
          <a:bodyPr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Which threats to abate?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9C8835-4066-23A6-5D91-0F884B5BFAF8}"/>
              </a:ext>
            </a:extLst>
          </p:cNvPr>
          <p:cNvGrpSpPr/>
          <p:nvPr/>
        </p:nvGrpSpPr>
        <p:grpSpPr>
          <a:xfrm>
            <a:off x="2625705" y="3254574"/>
            <a:ext cx="1066649" cy="795019"/>
            <a:chOff x="2625705" y="3254574"/>
            <a:chExt cx="1066649" cy="7950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F6E93A-AF7B-6092-7106-F62F5E3AFCD9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10C76D-647C-39BE-811D-0D395229DDF0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52E221F2-16C8-9CC8-ACBE-869569DE4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5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53C398C1-C328-1322-22FC-2FBC438F6A08}"/>
              </a:ext>
            </a:extLst>
          </p:cNvPr>
          <p:cNvSpPr/>
          <p:nvPr/>
        </p:nvSpPr>
        <p:spPr>
          <a:xfrm>
            <a:off x="2357466" y="3457695"/>
            <a:ext cx="408928" cy="3887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00C78F8-2BDB-5D45-5AA8-05EB9F080830}"/>
              </a:ext>
            </a:extLst>
          </p:cNvPr>
          <p:cNvGrpSpPr/>
          <p:nvPr/>
        </p:nvGrpSpPr>
        <p:grpSpPr>
          <a:xfrm>
            <a:off x="1345918" y="3357986"/>
            <a:ext cx="1011548" cy="588194"/>
            <a:chOff x="1621697" y="3460323"/>
            <a:chExt cx="1011548" cy="588194"/>
          </a:xfrm>
        </p:grpSpPr>
        <p:pic>
          <p:nvPicPr>
            <p:cNvPr id="10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D860B539-4FB1-B844-7994-A84CB0D2D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697" y="3460323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&quot;Not Allowed&quot; Symbol 2062">
              <a:extLst>
                <a:ext uri="{FF2B5EF4-FFF2-40B4-BE49-F238E27FC236}">
                  <a16:creationId xmlns:a16="http://schemas.microsoft.com/office/drawing/2014/main" id="{272FE314-EB0A-0A70-CF8F-9FCD93AE1EB3}"/>
                </a:ext>
              </a:extLst>
            </p:cNvPr>
            <p:cNvSpPr/>
            <p:nvPr/>
          </p:nvSpPr>
          <p:spPr>
            <a:xfrm>
              <a:off x="1639301" y="346541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0A9E7E15-A262-4B54-997E-AED14B62B726}"/>
              </a:ext>
            </a:extLst>
          </p:cNvPr>
          <p:cNvGrpSpPr/>
          <p:nvPr/>
        </p:nvGrpSpPr>
        <p:grpSpPr>
          <a:xfrm>
            <a:off x="5117873" y="3150211"/>
            <a:ext cx="2387714" cy="909925"/>
            <a:chOff x="4541397" y="3316969"/>
            <a:chExt cx="2387714" cy="909925"/>
          </a:xfrm>
        </p:grpSpPr>
        <p:sp>
          <p:nvSpPr>
            <p:cNvPr id="2056" name="Arrow: Right 2055">
              <a:extLst>
                <a:ext uri="{FF2B5EF4-FFF2-40B4-BE49-F238E27FC236}">
                  <a16:creationId xmlns:a16="http://schemas.microsoft.com/office/drawing/2014/main" id="{F1CD6C21-7E17-78DA-BD89-56325B19655B}"/>
                </a:ext>
              </a:extLst>
            </p:cNvPr>
            <p:cNvSpPr/>
            <p:nvPr/>
          </p:nvSpPr>
          <p:spPr>
            <a:xfrm>
              <a:off x="5305350" y="3577543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1" name="Picture 6">
              <a:extLst>
                <a:ext uri="{FF2B5EF4-FFF2-40B4-BE49-F238E27FC236}">
                  <a16:creationId xmlns:a16="http://schemas.microsoft.com/office/drawing/2014/main" id="{BEAE231A-2DF9-8AAC-A78E-508A87327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84" y="3407819"/>
              <a:ext cx="1148527" cy="72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074">
              <a:extLst>
                <a:ext uri="{FF2B5EF4-FFF2-40B4-BE49-F238E27FC236}">
                  <a16:creationId xmlns:a16="http://schemas.microsoft.com/office/drawing/2014/main" id="{0F6944A3-0697-C3BF-8D1A-0A25E07200B2}"/>
                </a:ext>
              </a:extLst>
            </p:cNvPr>
            <p:cNvGrpSpPr/>
            <p:nvPr/>
          </p:nvGrpSpPr>
          <p:grpSpPr>
            <a:xfrm>
              <a:off x="4541397" y="3316969"/>
              <a:ext cx="700658" cy="909925"/>
              <a:chOff x="4541397" y="3316969"/>
              <a:chExt cx="700658" cy="909925"/>
            </a:xfrm>
          </p:grpSpPr>
          <p:pic>
            <p:nvPicPr>
              <p:cNvPr id="2059" name="Picture 2058" descr="Shape&#10;&#10;Description automatically generated">
                <a:extLst>
                  <a:ext uri="{FF2B5EF4-FFF2-40B4-BE49-F238E27FC236}">
                    <a16:creationId xmlns:a16="http://schemas.microsoft.com/office/drawing/2014/main" id="{1F293F58-509A-8273-B058-0B879D53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397" y="3316969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4" name="&quot;Not Allowed&quot; Symbol 2063">
                <a:extLst>
                  <a:ext uri="{FF2B5EF4-FFF2-40B4-BE49-F238E27FC236}">
                    <a16:creationId xmlns:a16="http://schemas.microsoft.com/office/drawing/2014/main" id="{4834EF78-8D1D-3436-7D57-1B157A3103FA}"/>
                  </a:ext>
                </a:extLst>
              </p:cNvPr>
              <p:cNvSpPr/>
              <p:nvPr/>
            </p:nvSpPr>
            <p:spPr>
              <a:xfrm>
                <a:off x="4566914" y="3634357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8EC519F6-58EF-1584-E081-525CEAB5A904}"/>
              </a:ext>
            </a:extLst>
          </p:cNvPr>
          <p:cNvGrpSpPr/>
          <p:nvPr/>
        </p:nvGrpSpPr>
        <p:grpSpPr>
          <a:xfrm>
            <a:off x="1239617" y="3963565"/>
            <a:ext cx="2144722" cy="909925"/>
            <a:chOff x="1515396" y="3963565"/>
            <a:chExt cx="2144722" cy="909925"/>
          </a:xfrm>
        </p:grpSpPr>
        <p:sp>
          <p:nvSpPr>
            <p:cNvPr id="2055" name="Arrow: Right 2054">
              <a:extLst>
                <a:ext uri="{FF2B5EF4-FFF2-40B4-BE49-F238E27FC236}">
                  <a16:creationId xmlns:a16="http://schemas.microsoft.com/office/drawing/2014/main" id="{96D29A92-6449-35DE-AE7A-0A7AC62B9026}"/>
                </a:ext>
              </a:extLst>
            </p:cNvPr>
            <p:cNvSpPr/>
            <p:nvPr/>
          </p:nvSpPr>
          <p:spPr>
            <a:xfrm>
              <a:off x="2633245" y="4224139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62" name="Picture 8">
              <a:extLst>
                <a:ext uri="{FF2B5EF4-FFF2-40B4-BE49-F238E27FC236}">
                  <a16:creationId xmlns:a16="http://schemas.microsoft.com/office/drawing/2014/main" id="{DD9DF213-27F1-2D1C-0DC7-964A1C71E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662" y="4064799"/>
              <a:ext cx="707456" cy="7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B1F44011-4759-F9D8-4E52-4331E281EF4C}"/>
                </a:ext>
              </a:extLst>
            </p:cNvPr>
            <p:cNvGrpSpPr/>
            <p:nvPr/>
          </p:nvGrpSpPr>
          <p:grpSpPr>
            <a:xfrm>
              <a:off x="1515396" y="3963565"/>
              <a:ext cx="1091067" cy="909925"/>
              <a:chOff x="1515396" y="3963565"/>
              <a:chExt cx="1091067" cy="909925"/>
            </a:xfrm>
          </p:grpSpPr>
          <p:pic>
            <p:nvPicPr>
              <p:cNvPr id="29" name="Picture 4" descr="Wild boar clipart by Matiseli on DeviantArt">
                <a:extLst>
                  <a:ext uri="{FF2B5EF4-FFF2-40B4-BE49-F238E27FC236}">
                    <a16:creationId xmlns:a16="http://schemas.microsoft.com/office/drawing/2014/main" id="{26BBA5FF-D8A1-B009-A691-99ACFEE7D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15396" y="3963565"/>
                <a:ext cx="1091067" cy="9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6" name="&quot;Not Allowed&quot; Symbol 2065">
                <a:extLst>
                  <a:ext uri="{FF2B5EF4-FFF2-40B4-BE49-F238E27FC236}">
                    <a16:creationId xmlns:a16="http://schemas.microsoft.com/office/drawing/2014/main" id="{F8506233-3D3A-30B2-FB3F-029BA168F314}"/>
                  </a:ext>
                </a:extLst>
              </p:cNvPr>
              <p:cNvSpPr/>
              <p:nvPr/>
            </p:nvSpPr>
            <p:spPr>
              <a:xfrm>
                <a:off x="1643336" y="4258568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1D7D68F-70BA-5DDC-0980-60A692EB6DC1}"/>
              </a:ext>
            </a:extLst>
          </p:cNvPr>
          <p:cNvGrpSpPr/>
          <p:nvPr/>
        </p:nvGrpSpPr>
        <p:grpSpPr>
          <a:xfrm>
            <a:off x="5027394" y="3984442"/>
            <a:ext cx="3663417" cy="1069932"/>
            <a:chOff x="4214599" y="3984442"/>
            <a:chExt cx="3663417" cy="1069932"/>
          </a:xfrm>
        </p:grpSpPr>
        <p:sp>
          <p:nvSpPr>
            <p:cNvPr id="2054" name="Plus Sign 2053">
              <a:extLst>
                <a:ext uri="{FF2B5EF4-FFF2-40B4-BE49-F238E27FC236}">
                  <a16:creationId xmlns:a16="http://schemas.microsoft.com/office/drawing/2014/main" id="{A9DAF1C5-4FE9-E457-88CE-CD1CCFAA1D80}"/>
                </a:ext>
              </a:extLst>
            </p:cNvPr>
            <p:cNvSpPr/>
            <p:nvPr/>
          </p:nvSpPr>
          <p:spPr>
            <a:xfrm>
              <a:off x="5226147" y="4239544"/>
              <a:ext cx="540199" cy="559728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57" name="Arrow: Right 2056">
              <a:extLst>
                <a:ext uri="{FF2B5EF4-FFF2-40B4-BE49-F238E27FC236}">
                  <a16:creationId xmlns:a16="http://schemas.microsoft.com/office/drawing/2014/main" id="{E88A5CED-E9C3-5834-E0AC-068065A8EC57}"/>
                </a:ext>
              </a:extLst>
            </p:cNvPr>
            <p:cNvSpPr/>
            <p:nvPr/>
          </p:nvSpPr>
          <p:spPr>
            <a:xfrm>
              <a:off x="6540538" y="4325020"/>
              <a:ext cx="408928" cy="388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58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50B5E59F-D4CA-2090-FA56-BC0070515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599" y="4225311"/>
              <a:ext cx="1011548" cy="58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&quot;Not Allowed&quot; Symbol 2066">
              <a:extLst>
                <a:ext uri="{FF2B5EF4-FFF2-40B4-BE49-F238E27FC236}">
                  <a16:creationId xmlns:a16="http://schemas.microsoft.com/office/drawing/2014/main" id="{B2C6E937-075B-184A-BC9D-B58B51D78501}"/>
                </a:ext>
              </a:extLst>
            </p:cNvPr>
            <p:cNvSpPr/>
            <p:nvPr/>
          </p:nvSpPr>
          <p:spPr>
            <a:xfrm>
              <a:off x="4273000" y="4290845"/>
              <a:ext cx="587828" cy="457126"/>
            </a:xfrm>
            <a:prstGeom prst="noSmoking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55FA5AA7-A4C4-5AFD-E9D7-34D1C182D381}"/>
                </a:ext>
              </a:extLst>
            </p:cNvPr>
            <p:cNvGrpSpPr/>
            <p:nvPr/>
          </p:nvGrpSpPr>
          <p:grpSpPr>
            <a:xfrm>
              <a:off x="5714278" y="4064446"/>
              <a:ext cx="700658" cy="909925"/>
              <a:chOff x="5714278" y="4161713"/>
              <a:chExt cx="700658" cy="909925"/>
            </a:xfrm>
          </p:grpSpPr>
          <p:pic>
            <p:nvPicPr>
              <p:cNvPr id="31" name="Picture 30" descr="Shape&#10;&#10;Description automatically generated">
                <a:extLst>
                  <a:ext uri="{FF2B5EF4-FFF2-40B4-BE49-F238E27FC236}">
                    <a16:creationId xmlns:a16="http://schemas.microsoft.com/office/drawing/2014/main" id="{3C185910-7A09-2133-A3FA-839EC042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78" y="4161713"/>
                <a:ext cx="700658" cy="909925"/>
              </a:xfrm>
              <a:prstGeom prst="rect">
                <a:avLst/>
              </a:prstGeom>
            </p:spPr>
          </p:pic>
          <p:sp>
            <p:nvSpPr>
              <p:cNvPr id="2068" name="&quot;Not Allowed&quot; Symbol 2067">
                <a:extLst>
                  <a:ext uri="{FF2B5EF4-FFF2-40B4-BE49-F238E27FC236}">
                    <a16:creationId xmlns:a16="http://schemas.microsoft.com/office/drawing/2014/main" id="{9FDD6F5B-4CA0-9D1B-04EA-E13772FF8D32}"/>
                  </a:ext>
                </a:extLst>
              </p:cNvPr>
              <p:cNvSpPr/>
              <p:nvPr/>
            </p:nvSpPr>
            <p:spPr>
              <a:xfrm>
                <a:off x="5714332" y="4502145"/>
                <a:ext cx="587828" cy="457126"/>
              </a:xfrm>
              <a:prstGeom prst="noSmoking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72" name="Picture 16" descr="On the Dangers of Stochastic Parrots: Can Language Models Be Too Big? 🦜 |  Green AI — Annotated Bibliography">
              <a:extLst>
                <a:ext uri="{FF2B5EF4-FFF2-40B4-BE49-F238E27FC236}">
                  <a16:creationId xmlns:a16="http://schemas.microsoft.com/office/drawing/2014/main" id="{9528683C-879E-6B44-2CE7-1A103EA22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84" y="3984442"/>
              <a:ext cx="1069932" cy="106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DC023A-AF71-C92C-C897-96ED69F8F375}"/>
              </a:ext>
            </a:extLst>
          </p:cNvPr>
          <p:cNvSpPr txBox="1"/>
          <p:nvPr/>
        </p:nvSpPr>
        <p:spPr>
          <a:xfrm>
            <a:off x="378876" y="4126140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965-D18E-61FF-FF71-E8203888F6EE}"/>
              </a:ext>
            </a:extLst>
          </p:cNvPr>
          <p:cNvSpPr txBox="1"/>
          <p:nvPr/>
        </p:nvSpPr>
        <p:spPr>
          <a:xfrm>
            <a:off x="405865" y="3359696"/>
            <a:ext cx="10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3F79C-C410-70DD-D106-2BCDD33959C7}"/>
              </a:ext>
            </a:extLst>
          </p:cNvPr>
          <p:cNvSpPr txBox="1"/>
          <p:nvPr/>
        </p:nvSpPr>
        <p:spPr>
          <a:xfrm>
            <a:off x="4010575" y="3312786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$4M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743D9-F6F5-31A8-C329-95AE4ABC1A8B}"/>
              </a:ext>
            </a:extLst>
          </p:cNvPr>
          <p:cNvSpPr txBox="1"/>
          <p:nvPr/>
        </p:nvSpPr>
        <p:spPr>
          <a:xfrm>
            <a:off x="3972854" y="4227021"/>
            <a:ext cx="113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rgbClr val="FFFF00"/>
                </a:solidFill>
              </a:rPr>
              <a:t>$5M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61B50-6E48-290A-E027-3271ED28A970}"/>
              </a:ext>
            </a:extLst>
          </p:cNvPr>
          <p:cNvGrpSpPr/>
          <p:nvPr/>
        </p:nvGrpSpPr>
        <p:grpSpPr>
          <a:xfrm>
            <a:off x="1727133" y="909062"/>
            <a:ext cx="5443247" cy="2236019"/>
            <a:chOff x="1727133" y="909062"/>
            <a:chExt cx="5443247" cy="22360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73F096-7B79-1D32-A7D0-8D170664F6D0}"/>
                </a:ext>
              </a:extLst>
            </p:cNvPr>
            <p:cNvGrpSpPr/>
            <p:nvPr/>
          </p:nvGrpSpPr>
          <p:grpSpPr>
            <a:xfrm>
              <a:off x="1727133" y="909062"/>
              <a:ext cx="5443247" cy="2236019"/>
              <a:chOff x="284842" y="1368191"/>
              <a:chExt cx="3926474" cy="1612948"/>
            </a:xfrm>
          </p:grpSpPr>
          <p:pic>
            <p:nvPicPr>
              <p:cNvPr id="17" name="Picture 6" descr="Nature forest landscape at daytime scene with long river flowing through the meadow">
                <a:extLst>
                  <a:ext uri="{FF2B5EF4-FFF2-40B4-BE49-F238E27FC236}">
                    <a16:creationId xmlns:a16="http://schemas.microsoft.com/office/drawing/2014/main" id="{23C37F25-F01C-5410-5D63-4A161B746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50"/>
              <a:stretch/>
            </p:blipFill>
            <p:spPr bwMode="auto">
              <a:xfrm>
                <a:off x="284842" y="1368191"/>
                <a:ext cx="3926474" cy="1594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7D49D250-1DD1-AC87-BC42-62C3EBF1B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3554" y="2417469"/>
                <a:ext cx="969372" cy="56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Page 4 | Toxic waste barrel Vectors &amp; Illustrations for Free Download |  Freepik">
                <a:extLst>
                  <a:ext uri="{FF2B5EF4-FFF2-40B4-BE49-F238E27FC236}">
                    <a16:creationId xmlns:a16="http://schemas.microsoft.com/office/drawing/2014/main" id="{6D5C6945-3FCB-F661-C614-1FF85B6EB6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2" b="93035" l="7050" r="90550">
                            <a14:foregroundMark x1="66500" y1="25967" x2="66500" y2="25967"/>
                            <a14:foregroundMark x1="62050" y1="29837" x2="49050" y2="41015"/>
                            <a14:foregroundMark x1="49050" y1="41015" x2="48850" y2="41359"/>
                            <a14:foregroundMark x1="39150" y1="39381" x2="39400" y2="22270"/>
                            <a14:foregroundMark x1="39400" y1="22270" x2="44750" y2="10576"/>
                            <a14:foregroundMark x1="44750" y1="10576" x2="51163" y2="5981"/>
                            <a14:foregroundMark x1="52880" y1="5733" x2="64350" y2="9630"/>
                            <a14:foregroundMark x1="64350" y1="9630" x2="72900" y2="9802"/>
                            <a14:foregroundMark x1="72900" y1="9802" x2="80800" y2="9802"/>
                            <a14:foregroundMark x1="80800" y1="9802" x2="86900" y2="10748"/>
                            <a14:foregroundMark x1="86900" y1="10748" x2="90600" y2="32846"/>
                            <a14:foregroundMark x1="90600" y1="32846" x2="89400" y2="46604"/>
                            <a14:foregroundMark x1="89400" y1="46604" x2="80650" y2="53052"/>
                            <a14:foregroundMark x1="80650" y1="53052" x2="52000" y2="57954"/>
                            <a14:foregroundMark x1="52000" y1="57954" x2="38600" y2="38435"/>
                            <a14:foregroundMark x1="7050" y1="77128" x2="7150" y2="77128"/>
                            <a14:foregroundMark x1="32850" y1="90886" x2="53450" y2="87188"/>
                            <a14:foregroundMark x1="53450" y1="87188" x2="47150" y2="94067"/>
                            <a14:foregroundMark x1="47150" y1="94067" x2="34800" y2="93035"/>
                            <a14:foregroundMark x1="34800" y1="93035" x2="33050" y2="92003"/>
                            <a14:backgroundMark x1="51150" y1="6019" x2="52900" y2="56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1859" y="2408386"/>
                <a:ext cx="984992" cy="57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12D3B40F-6877-3CA0-9336-3A9D075F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185" y="1017848"/>
              <a:ext cx="1118983" cy="1453191"/>
            </a:xfrm>
            <a:prstGeom prst="rect">
              <a:avLst/>
            </a:prstGeom>
          </p:spPr>
        </p:pic>
        <p:pic>
          <p:nvPicPr>
            <p:cNvPr id="16" name="Picture 4" descr="Wild boar clipart by Matiseli on DeviantArt">
              <a:extLst>
                <a:ext uri="{FF2B5EF4-FFF2-40B4-BE49-F238E27FC236}">
                  <a16:creationId xmlns:a16="http://schemas.microsoft.com/office/drawing/2014/main" id="{8F4449A0-CF45-D0C5-1C85-94BEBB880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07069" y="1080495"/>
              <a:ext cx="1564930" cy="1305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27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668BCF-AE0B-6AF4-449D-D6FCF6374E21}"/>
              </a:ext>
            </a:extLst>
          </p:cNvPr>
          <p:cNvGrpSpPr/>
          <p:nvPr/>
        </p:nvGrpSpPr>
        <p:grpSpPr>
          <a:xfrm>
            <a:off x="375525" y="1228971"/>
            <a:ext cx="4089495" cy="1661489"/>
            <a:chOff x="284842" y="1368191"/>
            <a:chExt cx="3926474" cy="1595257"/>
          </a:xfrm>
        </p:grpSpPr>
        <p:pic>
          <p:nvPicPr>
            <p:cNvPr id="8" name="Picture 6" descr="Nature forest landscape at daytime scene with long river flowing through the meadow">
              <a:extLst>
                <a:ext uri="{FF2B5EF4-FFF2-40B4-BE49-F238E27FC236}">
                  <a16:creationId xmlns:a16="http://schemas.microsoft.com/office/drawing/2014/main" id="{07832B81-C4A0-2D10-14DC-7DAF7060C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50"/>
            <a:stretch/>
          </p:blipFill>
          <p:spPr bwMode="auto">
            <a:xfrm>
              <a:off x="284842" y="1368191"/>
              <a:ext cx="3926474" cy="1594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AECF3824-B8F5-54DC-DD8E-30BD8E9E4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848" y="2391013"/>
              <a:ext cx="933362" cy="54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Page 4 | Toxic waste barrel Vectors &amp; Illustrations for Free Download |  Freepik">
              <a:extLst>
                <a:ext uri="{FF2B5EF4-FFF2-40B4-BE49-F238E27FC236}">
                  <a16:creationId xmlns:a16="http://schemas.microsoft.com/office/drawing/2014/main" id="{1B5E8599-1847-CE64-45AF-2487F45C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02" b="93035" l="7050" r="90550">
                          <a14:foregroundMark x1="66500" y1="25967" x2="66500" y2="25967"/>
                          <a14:foregroundMark x1="62050" y1="29837" x2="49050" y2="41015"/>
                          <a14:foregroundMark x1="49050" y1="41015" x2="48850" y2="41359"/>
                          <a14:foregroundMark x1="39150" y1="39381" x2="39400" y2="22270"/>
                          <a14:foregroundMark x1="39400" y1="22270" x2="44750" y2="10576"/>
                          <a14:foregroundMark x1="44750" y1="10576" x2="51163" y2="5981"/>
                          <a14:foregroundMark x1="52880" y1="5733" x2="64350" y2="9630"/>
                          <a14:foregroundMark x1="64350" y1="9630" x2="72900" y2="9802"/>
                          <a14:foregroundMark x1="72900" y1="9802" x2="80800" y2="9802"/>
                          <a14:foregroundMark x1="80800" y1="9802" x2="86900" y2="10748"/>
                          <a14:foregroundMark x1="86900" y1="10748" x2="90600" y2="32846"/>
                          <a14:foregroundMark x1="90600" y1="32846" x2="89400" y2="46604"/>
                          <a14:foregroundMark x1="89400" y1="46604" x2="80650" y2="53052"/>
                          <a14:foregroundMark x1="80650" y1="53052" x2="52000" y2="57954"/>
                          <a14:foregroundMark x1="52000" y1="57954" x2="38600" y2="38435"/>
                          <a14:foregroundMark x1="7050" y1="77128" x2="7150" y2="77128"/>
                          <a14:foregroundMark x1="32850" y1="90886" x2="53450" y2="87188"/>
                          <a14:foregroundMark x1="53450" y1="87188" x2="47150" y2="94067"/>
                          <a14:foregroundMark x1="47150" y1="94067" x2="34800" y2="93035"/>
                          <a14:foregroundMark x1="34800" y1="93035" x2="33050" y2="92003"/>
                          <a14:backgroundMark x1="51150" y1="6019" x2="52900" y2="5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1988" y="2464388"/>
              <a:ext cx="858260" cy="49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74116"/>
            <a:ext cx="8579457" cy="856800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chemeClr val="bg1"/>
                </a:solidFill>
              </a:rPr>
              <a:t>Which places to abate which threats?</a:t>
            </a: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9323CCE-81BE-1983-60B5-E6341E72D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42" y="1259008"/>
            <a:ext cx="795916" cy="1033633"/>
          </a:xfrm>
          <a:prstGeom prst="rect">
            <a:avLst/>
          </a:prstGeom>
        </p:spPr>
      </p:pic>
      <p:pic>
        <p:nvPicPr>
          <p:cNvPr id="17" name="Picture 10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CDA0DB4-0D74-3AD9-64CA-F3674EDD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66" y="3873900"/>
            <a:ext cx="954158" cy="5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age 4 | Toxic waste barrel Vectors &amp; Illustrations for Free Download |  Freepik">
            <a:extLst>
              <a:ext uri="{FF2B5EF4-FFF2-40B4-BE49-F238E27FC236}">
                <a16:creationId xmlns:a16="http://schemas.microsoft.com/office/drawing/2014/main" id="{B5040DE8-0669-40E9-ACAD-0AE14801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3035" l="7050" r="90550">
                        <a14:foregroundMark x1="66500" y1="25967" x2="66500" y2="25967"/>
                        <a14:foregroundMark x1="62050" y1="29837" x2="49050" y2="41015"/>
                        <a14:foregroundMark x1="49050" y1="41015" x2="48850" y2="41359"/>
                        <a14:foregroundMark x1="39150" y1="39381" x2="39400" y2="22270"/>
                        <a14:foregroundMark x1="39400" y1="22270" x2="44750" y2="10576"/>
                        <a14:foregroundMark x1="44750" y1="10576" x2="51163" y2="5981"/>
                        <a14:foregroundMark x1="52880" y1="5733" x2="64350" y2="9630"/>
                        <a14:foregroundMark x1="64350" y1="9630" x2="72900" y2="9802"/>
                        <a14:foregroundMark x1="72900" y1="9802" x2="80800" y2="9802"/>
                        <a14:foregroundMark x1="80800" y1="9802" x2="86900" y2="10748"/>
                        <a14:foregroundMark x1="86900" y1="10748" x2="90600" y2="32846"/>
                        <a14:foregroundMark x1="90600" y1="32846" x2="89400" y2="46604"/>
                        <a14:foregroundMark x1="89400" y1="46604" x2="80650" y2="53052"/>
                        <a14:foregroundMark x1="80650" y1="53052" x2="52000" y2="57954"/>
                        <a14:foregroundMark x1="52000" y1="57954" x2="38600" y2="38435"/>
                        <a14:foregroundMark x1="7050" y1="77128" x2="7150" y2="77128"/>
                        <a14:foregroundMark x1="32850" y1="90886" x2="53450" y2="87188"/>
                        <a14:foregroundMark x1="53450" y1="87188" x2="47150" y2="94067"/>
                        <a14:foregroundMark x1="47150" y1="94067" x2="34800" y2="93035"/>
                        <a14:foregroundMark x1="34800" y1="93035" x2="33050" y2="92003"/>
                        <a14:backgroundMark x1="51150" y1="6019" x2="52900" y2="5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5211" y="3686235"/>
            <a:ext cx="877383" cy="5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Wild boar clipart by Matiseli on DeviantArt">
            <a:extLst>
              <a:ext uri="{FF2B5EF4-FFF2-40B4-BE49-F238E27FC236}">
                <a16:creationId xmlns:a16="http://schemas.microsoft.com/office/drawing/2014/main" id="{0FBFA294-8146-ECD2-E4F4-9537E1E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747" y="1168239"/>
            <a:ext cx="1156223" cy="9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ild boar clipart by Matiseli on DeviantArt">
            <a:extLst>
              <a:ext uri="{FF2B5EF4-FFF2-40B4-BE49-F238E27FC236}">
                <a16:creationId xmlns:a16="http://schemas.microsoft.com/office/drawing/2014/main" id="{9E51F586-EBFF-77B5-235C-678E0CC0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0477A5FC-2593-13F7-D919-1130903C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51" y="3950275"/>
            <a:ext cx="1664552" cy="61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C8CC9D9A-AA7C-C951-888B-23A651C8E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25" name="Picture 8" descr="Comic cow eating grass vector image | Free SVG">
            <a:extLst>
              <a:ext uri="{FF2B5EF4-FFF2-40B4-BE49-F238E27FC236}">
                <a16:creationId xmlns:a16="http://schemas.microsoft.com/office/drawing/2014/main" id="{1C368357-53B3-DB83-6D89-C2F4F27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omic cow eating grass vector image | Free SVG">
            <a:extLst>
              <a:ext uri="{FF2B5EF4-FFF2-40B4-BE49-F238E27FC236}">
                <a16:creationId xmlns:a16="http://schemas.microsoft.com/office/drawing/2014/main" id="{88A90D27-7AA2-DC60-2754-A2194EB0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Nature forest landscape at daytime scene with long river flowing through the meadow">
            <a:extLst>
              <a:ext uri="{FF2B5EF4-FFF2-40B4-BE49-F238E27FC236}">
                <a16:creationId xmlns:a16="http://schemas.microsoft.com/office/drawing/2014/main" id="{07832B81-C4A0-2D10-14DC-7DAF7060C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0"/>
          <a:stretch/>
        </p:blipFill>
        <p:spPr bwMode="auto">
          <a:xfrm>
            <a:off x="375525" y="1228971"/>
            <a:ext cx="4089495" cy="166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adow cartoon clip art | Free SVG">
            <a:extLst>
              <a:ext uri="{FF2B5EF4-FFF2-40B4-BE49-F238E27FC236}">
                <a16:creationId xmlns:a16="http://schemas.microsoft.com/office/drawing/2014/main" id="{D6E3D767-24F6-C72F-9366-70FF27FE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6" b="22398"/>
          <a:stretch/>
        </p:blipFill>
        <p:spPr bwMode="auto">
          <a:xfrm>
            <a:off x="4533878" y="1228115"/>
            <a:ext cx="4234596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game background - Backgrounds - FREE-VECTORS.NET">
            <a:extLst>
              <a:ext uri="{FF2B5EF4-FFF2-40B4-BE49-F238E27FC236}">
                <a16:creationId xmlns:a16="http://schemas.microsoft.com/office/drawing/2014/main" id="{BCF42DE4-9405-8AF0-D2FE-B0D88BFB2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1" r="4865" b="6180"/>
          <a:stretch/>
        </p:blipFill>
        <p:spPr bwMode="auto">
          <a:xfrm>
            <a:off x="375525" y="2959782"/>
            <a:ext cx="4089495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ern Tundra | The Hollow Wiki | Fandom">
            <a:extLst>
              <a:ext uri="{FF2B5EF4-FFF2-40B4-BE49-F238E27FC236}">
                <a16:creationId xmlns:a16="http://schemas.microsoft.com/office/drawing/2014/main" id="{555A34F7-60DC-DE9E-B304-0ADA6FFC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r="2852" b="36930"/>
          <a:stretch/>
        </p:blipFill>
        <p:spPr bwMode="auto">
          <a:xfrm>
            <a:off x="4538557" y="2959782"/>
            <a:ext cx="4229918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27D3-CF22-ECEC-C347-4E7D36A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" y="106327"/>
            <a:ext cx="8579457" cy="1169661"/>
          </a:xfrm>
        </p:spPr>
        <p:txBody>
          <a:bodyPr/>
          <a:lstStyle/>
          <a:p>
            <a:pPr algn="ctr"/>
            <a:r>
              <a:rPr lang="en-AU" sz="3200" b="1" dirty="0">
                <a:solidFill>
                  <a:schemeClr val="bg1"/>
                </a:solidFill>
              </a:rPr>
              <a:t>Find the cheapest set of actions needed to provide each species with adequate habitat</a:t>
            </a:r>
          </a:p>
        </p:txBody>
      </p:sp>
      <p:pic>
        <p:nvPicPr>
          <p:cNvPr id="13" name="Picture 4" descr="Wild boar clipart by Matiseli on DeviantArt">
            <a:extLst>
              <a:ext uri="{FF2B5EF4-FFF2-40B4-BE49-F238E27FC236}">
                <a16:creationId xmlns:a16="http://schemas.microsoft.com/office/drawing/2014/main" id="{CA6225DF-CBB1-3B01-9176-06F2D081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525" y="3765945"/>
            <a:ext cx="945409" cy="7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E7AA1927-113C-C694-9084-285AD6E65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72" y="1468987"/>
            <a:ext cx="853106" cy="1107904"/>
          </a:xfrm>
          <a:prstGeom prst="rect">
            <a:avLst/>
          </a:prstGeom>
        </p:spPr>
      </p:pic>
      <p:pic>
        <p:nvPicPr>
          <p:cNvPr id="1032" name="Picture 8" descr="Comic cow eating grass vector image | Free SVG">
            <a:extLst>
              <a:ext uri="{FF2B5EF4-FFF2-40B4-BE49-F238E27FC236}">
                <a16:creationId xmlns:a16="http://schemas.microsoft.com/office/drawing/2014/main" id="{F718460B-B2BB-AA53-2ABF-A5BB25AB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8" y="1927525"/>
            <a:ext cx="1054145" cy="10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omic cow eating grass vector image | Free SVG">
            <a:extLst>
              <a:ext uri="{FF2B5EF4-FFF2-40B4-BE49-F238E27FC236}">
                <a16:creationId xmlns:a16="http://schemas.microsoft.com/office/drawing/2014/main" id="{D396D9D0-8E84-30B5-1674-E0872FAA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03" y="2022563"/>
            <a:ext cx="965881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1E0CA90-F623-961B-3F57-C1EDDF0C3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24478" r="13264" b="22713"/>
          <a:stretch/>
        </p:blipFill>
        <p:spPr bwMode="auto">
          <a:xfrm>
            <a:off x="2202941" y="3618506"/>
            <a:ext cx="1374769" cy="7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7255554-127D-BCAA-986A-14A4406EB845}"/>
              </a:ext>
            </a:extLst>
          </p:cNvPr>
          <p:cNvSpPr/>
          <p:nvPr/>
        </p:nvSpPr>
        <p:spPr>
          <a:xfrm>
            <a:off x="2068999" y="3339203"/>
            <a:ext cx="1616954" cy="1103904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E0B2FD-5341-5592-47B9-E6DDA80C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0" y="2074711"/>
            <a:ext cx="1148527" cy="72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On the Dangers of Stochastic Parrots: Can Language Models Be Too Big? 🦜 |  Green AI — Annotated Bibliography">
            <a:extLst>
              <a:ext uri="{FF2B5EF4-FFF2-40B4-BE49-F238E27FC236}">
                <a16:creationId xmlns:a16="http://schemas.microsoft.com/office/drawing/2014/main" id="{E299D0BE-B36E-D4A4-DBE3-E020B08D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373125"/>
            <a:ext cx="820868" cy="82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D78ECE1-46F8-D388-BCE8-30F87B6D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88" y="1468987"/>
            <a:ext cx="707456" cy="7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enguin caricature image | Free SVG">
            <a:extLst>
              <a:ext uri="{FF2B5EF4-FFF2-40B4-BE49-F238E27FC236}">
                <a16:creationId xmlns:a16="http://schemas.microsoft.com/office/drawing/2014/main" id="{5E17ACE3-2D2F-A960-D34E-2CD0E6E2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6" y="3339202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D854A80-17B2-B49F-965F-C9CEBAC518E8}"/>
              </a:ext>
            </a:extLst>
          </p:cNvPr>
          <p:cNvSpPr/>
          <p:nvPr/>
        </p:nvSpPr>
        <p:spPr>
          <a:xfrm>
            <a:off x="5506165" y="3205859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4" descr="Penguin caricature image | Free SVG">
            <a:extLst>
              <a:ext uri="{FF2B5EF4-FFF2-40B4-BE49-F238E27FC236}">
                <a16:creationId xmlns:a16="http://schemas.microsoft.com/office/drawing/2014/main" id="{3DB14E05-E4C7-ADD7-C967-342FA5DD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02" y="3444891"/>
            <a:ext cx="791593" cy="7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E8A38A0-2C84-34F1-9FB9-BDFF3DD43238}"/>
              </a:ext>
            </a:extLst>
          </p:cNvPr>
          <p:cNvSpPr/>
          <p:nvPr/>
        </p:nvSpPr>
        <p:spPr>
          <a:xfrm>
            <a:off x="7393751" y="3311548"/>
            <a:ext cx="926694" cy="1082748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B70847-AE13-4812-1DFD-7A094900C2B3}"/>
              </a:ext>
            </a:extLst>
          </p:cNvPr>
          <p:cNvSpPr/>
          <p:nvPr/>
        </p:nvSpPr>
        <p:spPr>
          <a:xfrm>
            <a:off x="1245489" y="1286037"/>
            <a:ext cx="839591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6FCD78-F80B-D43F-4E40-58C6056E7137}"/>
              </a:ext>
            </a:extLst>
          </p:cNvPr>
          <p:cNvSpPr/>
          <p:nvPr/>
        </p:nvSpPr>
        <p:spPr>
          <a:xfrm>
            <a:off x="2279654" y="1391919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27782A7-A6CB-0327-D927-453754D9FB3A}"/>
              </a:ext>
            </a:extLst>
          </p:cNvPr>
          <p:cNvSpPr/>
          <p:nvPr/>
        </p:nvSpPr>
        <p:spPr>
          <a:xfrm>
            <a:off x="3445582" y="1323335"/>
            <a:ext cx="716989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9EFB80-B4C5-1ABE-4095-805923CDAB08}"/>
              </a:ext>
            </a:extLst>
          </p:cNvPr>
          <p:cNvSpPr txBox="1"/>
          <p:nvPr/>
        </p:nvSpPr>
        <p:spPr>
          <a:xfrm>
            <a:off x="604694" y="4672238"/>
            <a:ext cx="793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(assuming each place provides enough habitat for each species to persist)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DBDF4C1-6176-8915-95C2-F10D1B8DC2A2}"/>
              </a:ext>
            </a:extLst>
          </p:cNvPr>
          <p:cNvSpPr/>
          <p:nvPr/>
        </p:nvSpPr>
        <p:spPr>
          <a:xfrm>
            <a:off x="415492" y="1967836"/>
            <a:ext cx="1561713" cy="861592"/>
          </a:xfrm>
          <a:prstGeom prst="ellipse">
            <a:avLst/>
          </a:prstGeom>
          <a:noFill/>
          <a:ln w="762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529D8BD-F1AB-F465-DF39-90E00CAF846B}"/>
              </a:ext>
            </a:extLst>
          </p:cNvPr>
          <p:cNvGrpSpPr/>
          <p:nvPr/>
        </p:nvGrpSpPr>
        <p:grpSpPr>
          <a:xfrm>
            <a:off x="1104201" y="1279621"/>
            <a:ext cx="1122166" cy="966289"/>
            <a:chOff x="2625706" y="3254574"/>
            <a:chExt cx="1066649" cy="795019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405D9AF-0689-804A-D4C3-06B3FB7E3FC4}"/>
                </a:ext>
              </a:extLst>
            </p:cNvPr>
            <p:cNvSpPr/>
            <p:nvPr/>
          </p:nvSpPr>
          <p:spPr>
            <a:xfrm>
              <a:off x="2982418" y="3377929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59D3DB73-78E9-10FA-9846-A4C79F932096}"/>
                </a:ext>
              </a:extLst>
            </p:cNvPr>
            <p:cNvSpPr/>
            <p:nvPr/>
          </p:nvSpPr>
          <p:spPr>
            <a:xfrm>
              <a:off x="3254524" y="3356830"/>
              <a:ext cx="96387" cy="100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31" name="Picture 4" descr="Frog Clipart Images – Browse 8,987 Stock Photos, Vectors, and Video | Adobe  Stock">
              <a:extLst>
                <a:ext uri="{FF2B5EF4-FFF2-40B4-BE49-F238E27FC236}">
                  <a16:creationId xmlns:a16="http://schemas.microsoft.com/office/drawing/2014/main" id="{FB9BB6AC-246F-0DE5-DC80-68BF008CC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06" y="3254574"/>
              <a:ext cx="1066649" cy="7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4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9" y="75431"/>
            <a:ext cx="5355203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European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C2EB-FD81-DBEF-5323-28C15E89A2E6}"/>
              </a:ext>
            </a:extLst>
          </p:cNvPr>
          <p:cNvSpPr txBox="1"/>
          <p:nvPr/>
        </p:nvSpPr>
        <p:spPr>
          <a:xfrm>
            <a:off x="213300" y="922865"/>
            <a:ext cx="50108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415 species: 81 amphibian, 135 birds, 79 mammal, 120 reptile species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165,000+ planning units (grid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Natura 2000 network and nationally designed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Conservation benefit for a species = amount of threat-free habitat in conservation 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689F-A4FF-D767-04E1-110F9BC17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001" y="1451598"/>
            <a:ext cx="3855497" cy="1610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920B0-C16F-E198-D774-47149858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001" y="3289163"/>
            <a:ext cx="3855497" cy="1610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223B6-62D5-5CCF-DF2E-78A77FA01DAE}"/>
              </a:ext>
            </a:extLst>
          </p:cNvPr>
          <p:cNvSpPr txBox="1"/>
          <p:nvPr/>
        </p:nvSpPr>
        <p:spPr>
          <a:xfrm>
            <a:off x="5851149" y="932231"/>
            <a:ext cx="248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Human pressure</a:t>
            </a:r>
          </a:p>
        </p:txBody>
      </p:sp>
    </p:spTree>
    <p:extLst>
      <p:ext uri="{BB962C8B-B14F-4D97-AF65-F5344CB8AC3E}">
        <p14:creationId xmlns:p14="http://schemas.microsoft.com/office/powerpoint/2010/main" val="199766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A3AA-CBD2-468C-5C14-1FF944AA4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275" y="70749"/>
            <a:ext cx="5641451" cy="8568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Threats to biodiversity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652F0-0A13-FC23-BC96-7E13E1AC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582" y="995592"/>
            <a:ext cx="8868837" cy="36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8031</TotalTime>
  <Words>691</Words>
  <Application>Microsoft Office PowerPoint</Application>
  <PresentationFormat>On-screen Show (16:9)</PresentationFormat>
  <Paragraphs>128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Conservation is actions in places</vt:lpstr>
      <vt:lpstr>Which threats to abate?</vt:lpstr>
      <vt:lpstr>Which threats to abate?</vt:lpstr>
      <vt:lpstr>Which threats to abate?</vt:lpstr>
      <vt:lpstr>Which places to abate which threats?</vt:lpstr>
      <vt:lpstr>Find the cheapest set of actions needed to provide each species with adequate habitat</vt:lpstr>
      <vt:lpstr>European case study</vt:lpstr>
      <vt:lpstr>Threats to biodiversity</vt:lpstr>
      <vt:lpstr>Mapping consequences</vt:lpstr>
      <vt:lpstr>Performance of existing protected areas</vt:lpstr>
      <vt:lpstr>PowerPoint Presentation</vt:lpstr>
      <vt:lpstr>Establishing new  protected areas</vt:lpstr>
      <vt:lpstr>PowerPoint Presentation</vt:lpstr>
      <vt:lpstr>Improving existing  protected areas</vt:lpstr>
      <vt:lpstr>Prioritizing actions across Europe</vt:lpstr>
      <vt:lpstr>Prioritizing actions  to abate threats</vt:lpstr>
      <vt:lpstr>I’m a Kiwi – why should I give a shit?</vt:lpstr>
      <vt:lpstr>I’m a Kiwi – why should I give a shit?</vt:lpstr>
      <vt:lpstr>I’m a Kiwi – why should I give a shit?</vt:lpstr>
      <vt:lpstr>Take home messages</vt:lpstr>
      <vt:lpstr>PowerPoint Presentation</vt:lpstr>
      <vt:lpstr>What’s in a protected area?</vt:lpstr>
      <vt:lpstr>Land sparing vs. land sharing</vt:lpstr>
      <vt:lpstr>It’s not just as simple as focussing on threats that impact the most species</vt:lpstr>
      <vt:lpstr>Mapping suitable habitat for species</vt:lpstr>
      <vt:lpstr>Which places to abate which threats?</vt:lpstr>
      <vt:lpstr>Which places to abate which threats?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1812</cp:revision>
  <dcterms:created xsi:type="dcterms:W3CDTF">2006-08-16T00:00:00Z</dcterms:created>
  <dcterms:modified xsi:type="dcterms:W3CDTF">2022-11-26T21:25:06Z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